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19"/>
  </p:notesMasterIdLst>
  <p:handoutMasterIdLst>
    <p:handoutMasterId r:id="rId20"/>
  </p:handoutMasterIdLst>
  <p:sldIdLst>
    <p:sldId id="262" r:id="rId6"/>
    <p:sldId id="263" r:id="rId7"/>
    <p:sldId id="258" r:id="rId8"/>
    <p:sldId id="260" r:id="rId9"/>
    <p:sldId id="265" r:id="rId10"/>
    <p:sldId id="266" r:id="rId11"/>
    <p:sldId id="264" r:id="rId12"/>
    <p:sldId id="270" r:id="rId13"/>
    <p:sldId id="267" r:id="rId14"/>
    <p:sldId id="268" r:id="rId15"/>
    <p:sldId id="271" r:id="rId16"/>
    <p:sldId id="269" r:id="rId17"/>
    <p:sldId id="259" r:id="rId18"/>
  </p:sldIdLst>
  <p:sldSz cx="18288000" cy="10287000"/>
  <p:notesSz cx="6858000" cy="9144000"/>
  <p:defaultTextStyle>
    <a:defPPr>
      <a:defRPr lang="el-GR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3AB5E24-1110-447C-8E1F-1B71F24F6F3E}">
          <p14:sldIdLst>
            <p14:sldId id="262"/>
            <p14:sldId id="263"/>
            <p14:sldId id="258"/>
            <p14:sldId id="260"/>
            <p14:sldId id="265"/>
            <p14:sldId id="266"/>
            <p14:sldId id="264"/>
            <p14:sldId id="270"/>
            <p14:sldId id="267"/>
            <p14:sldId id="268"/>
            <p14:sldId id="271"/>
            <p14:sldId id="269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3"/>
    <a:srgbClr val="F8955E"/>
    <a:srgbClr val="0A5977"/>
    <a:srgbClr val="86B888"/>
    <a:srgbClr val="427F96"/>
    <a:srgbClr val="268080"/>
    <a:srgbClr val="F69560"/>
    <a:srgbClr val="0E4C6D"/>
    <a:srgbClr val="285F7D"/>
    <a:srgbClr val="7CB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2494" autoAdjust="0"/>
  </p:normalViewPr>
  <p:slideViewPr>
    <p:cSldViewPr snapToGrid="0">
      <p:cViewPr varScale="1">
        <p:scale>
          <a:sx n="64" d="100"/>
          <a:sy n="64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16CCA-EFD6-7231-7934-DF5E0E89D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7D86F-E002-CF1E-7F5B-579AA3C0BF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FD39-5533-4CC2-8B38-E67A36D09A8B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CFBBA-DCFB-B768-416E-FD3DE1A55B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1F1F7-0D11-6E09-6B59-0C60A9327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67A3-DE9B-4276-8352-C182EEB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3B57D-53E3-4212-9937-3FAB258F05D1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870C2-2810-4B5A-AB9C-9756534A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870C2-2810-4B5A-AB9C-9756534A9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870C2-2810-4B5A-AB9C-9756534A95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870C2-2810-4B5A-AB9C-9756534A95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870C2-2810-4B5A-AB9C-9756534A95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83F46-C826-62AD-4098-919CBC0EB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32458-ED10-F054-CA5E-B39098A39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26301-45D5-4C71-D4F9-8A373314D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2AEA-D7A6-FD22-66BF-8C3716FCD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870C2-2810-4B5A-AB9C-9756534A95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870C2-2810-4B5A-AB9C-9756534A95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24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5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68" y="0"/>
            <a:ext cx="8111932" cy="8121600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90"/>
            <a:ext cx="7812040" cy="3432055"/>
          </a:xfrm>
          <a:prstGeom prst="rect">
            <a:avLst/>
          </a:prstGeom>
        </p:spPr>
      </p:pic>
      <p:cxnSp>
        <p:nvCxnSpPr>
          <p:cNvPr id="44" name="Ευθεία γραμμή σύνδεσης 43"/>
          <p:cNvCxnSpPr/>
          <p:nvPr userDrawn="1"/>
        </p:nvCxnSpPr>
        <p:spPr>
          <a:xfrm>
            <a:off x="14812714" y="8749764"/>
            <a:ext cx="0" cy="1191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8739280"/>
            <a:ext cx="1180627" cy="42601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81" y="8607629"/>
            <a:ext cx="837979" cy="56574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r="15040"/>
          <a:stretch/>
        </p:blipFill>
        <p:spPr>
          <a:xfrm>
            <a:off x="3647459" y="8665970"/>
            <a:ext cx="623313" cy="49848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14" y="8576743"/>
            <a:ext cx="1229419" cy="72637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29986" r="2331" b="28694"/>
          <a:stretch/>
        </p:blipFill>
        <p:spPr>
          <a:xfrm>
            <a:off x="6376391" y="8489563"/>
            <a:ext cx="1850159" cy="8018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3041"/>
          <a:stretch/>
        </p:blipFill>
        <p:spPr>
          <a:xfrm>
            <a:off x="8568023" y="8703041"/>
            <a:ext cx="1156090" cy="498489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33020" r="23848" b="33020"/>
          <a:stretch/>
        </p:blipFill>
        <p:spPr>
          <a:xfrm>
            <a:off x="10197055" y="8701075"/>
            <a:ext cx="1197977" cy="477706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974" y="8575219"/>
            <a:ext cx="934912" cy="605848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351" y="8806593"/>
            <a:ext cx="960653" cy="323741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9338229"/>
            <a:ext cx="942810" cy="628761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5565"/>
          <a:stretch/>
        </p:blipFill>
        <p:spPr>
          <a:xfrm>
            <a:off x="2139358" y="9467474"/>
            <a:ext cx="622811" cy="553904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76" y="9563346"/>
            <a:ext cx="1494691" cy="411040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4592" r="5166" b="9327"/>
          <a:stretch/>
        </p:blipFill>
        <p:spPr>
          <a:xfrm>
            <a:off x="5382874" y="9579162"/>
            <a:ext cx="1326483" cy="372078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4" y="9547673"/>
            <a:ext cx="862443" cy="449650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14" y="9557661"/>
            <a:ext cx="835608" cy="425046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29" y="9573754"/>
            <a:ext cx="1616700" cy="385402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34" y="9576890"/>
            <a:ext cx="1815476" cy="377676"/>
          </a:xfrm>
          <a:prstGeom prst="rect">
            <a:avLst/>
          </a:prstGeom>
        </p:spPr>
      </p:pic>
      <p:sp>
        <p:nvSpPr>
          <p:cNvPr id="35" name="Ορθογώνιο 34"/>
          <p:cNvSpPr/>
          <p:nvPr userDrawn="1"/>
        </p:nvSpPr>
        <p:spPr>
          <a:xfrm>
            <a:off x="0" y="8100919"/>
            <a:ext cx="18288000" cy="3337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ectangle 9"/>
          <p:cNvSpPr>
            <a:spLocks noChangeArrowheads="1"/>
          </p:cNvSpPr>
          <p:nvPr userDrawn="1"/>
        </p:nvSpPr>
        <p:spPr bwMode="auto">
          <a:xfrm>
            <a:off x="654304" y="8180742"/>
            <a:ext cx="10385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1" i="0" u="none" strike="noStrike" cap="none" spc="2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sz="1200" b="1" i="0" u="none" strike="noStrike" cap="none" spc="2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ARTNERS</a:t>
            </a:r>
            <a:endParaRPr kumimoji="0" lang="el-GR" altLang="el-GR" sz="1200" b="0" i="0" u="none" strike="noStrike" cap="none" spc="200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DFB01876-5423-BBD2-6669-19730F929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938" y="4332996"/>
            <a:ext cx="14613466" cy="11809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Event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32F9FBFF-19BF-C64B-FE6E-BD04BCCC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pPr/>
              <a:t>10/3/2026</a:t>
            </a:fld>
            <a:endParaRPr lang="el-GR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5629C07-006A-766F-A4F0-AA9A622F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l-GR" dirty="0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77891AA8-FB0B-5084-F4AF-32A544F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601C7BF-3440-717E-FAEF-D677B62D0F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623" y="5777498"/>
            <a:ext cx="5271073" cy="12906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5F66D7F-E0C1-7ABC-4133-F7522F03E6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364" y="6461875"/>
            <a:ext cx="3921125" cy="1035050"/>
          </a:xfrm>
        </p:spPr>
        <p:txBody>
          <a:bodyPr/>
          <a:lstStyle>
            <a:lvl1pPr marL="0" indent="0">
              <a:buNone/>
              <a:defRPr b="0" i="1"/>
            </a:lvl1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2" name="Ευθεία γραμμή σύνδεσης 43">
            <a:extLst>
              <a:ext uri="{FF2B5EF4-FFF2-40B4-BE49-F238E27FC236}">
                <a16:creationId xmlns:a16="http://schemas.microsoft.com/office/drawing/2014/main" id="{05F90E6C-BC3C-266E-21E6-1729C100B1C8}"/>
              </a:ext>
            </a:extLst>
          </p:cNvPr>
          <p:cNvCxnSpPr/>
          <p:nvPr userDrawn="1"/>
        </p:nvCxnSpPr>
        <p:spPr>
          <a:xfrm>
            <a:off x="14812714" y="8749764"/>
            <a:ext cx="0" cy="1191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58">
            <a:extLst>
              <a:ext uri="{FF2B5EF4-FFF2-40B4-BE49-F238E27FC236}">
                <a16:creationId xmlns:a16="http://schemas.microsoft.com/office/drawing/2014/main" id="{CFC975B0-25BD-FE05-7C2F-C30CFF4F97C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875" y="8721660"/>
            <a:ext cx="2426869" cy="509643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193FC079-996F-C0B6-2CA1-5BCBEBCE733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874" y="9343587"/>
            <a:ext cx="2423582" cy="6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9682" y="1481136"/>
            <a:ext cx="6261099" cy="160496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8176418" cy="7310438"/>
          </a:xfrm>
        </p:spPr>
        <p:txBody>
          <a:bodyPr anchor="t">
            <a:norm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59682" y="3217332"/>
            <a:ext cx="6261099" cy="5586149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Main subtitle style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55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2400" y="2877015"/>
            <a:ext cx="14613466" cy="6537917"/>
          </a:xfrm>
        </p:spPr>
        <p:txBody>
          <a:bodyPr vert="eaVert"/>
          <a:lstStyle>
            <a:lvl1pPr>
              <a:defRPr sz="3600" baseline="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5th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2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02266"/>
            <a:ext cx="1864783" cy="829733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2400" y="1202266"/>
            <a:ext cx="11436350" cy="8297333"/>
          </a:xfrm>
        </p:spPr>
        <p:txBody>
          <a:bodyPr vert="eaVert"/>
          <a:lstStyle>
            <a:lvl1pPr>
              <a:defRPr sz="3600"/>
            </a:lvl1pPr>
            <a:lvl2pPr>
              <a:defRPr sz="3200">
                <a:solidFill>
                  <a:srgbClr val="268080"/>
                </a:solidFill>
              </a:defRPr>
            </a:lvl2pPr>
            <a:lvl3pPr>
              <a:defRPr sz="2800">
                <a:solidFill>
                  <a:srgbClr val="7CBF95"/>
                </a:solidFill>
              </a:defRPr>
            </a:lvl3pPr>
            <a:lvl4pPr>
              <a:defRPr sz="2400">
                <a:solidFill>
                  <a:srgbClr val="F69560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91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>
                <a:solidFill>
                  <a:srgbClr val="268080"/>
                </a:solidFill>
              </a:defRPr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285F7D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Main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7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26"/>
            <a:ext cx="18325817" cy="2530092"/>
          </a:xfrm>
          <a:prstGeom prst="rect">
            <a:avLst/>
          </a:prstGeom>
        </p:spPr>
      </p:pic>
      <p:pic>
        <p:nvPicPr>
          <p:cNvPr id="62" name="Εικόνα 6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9" t="59100" r="7679" b="16921"/>
          <a:stretch/>
        </p:blipFill>
        <p:spPr>
          <a:xfrm>
            <a:off x="13488237" y="746761"/>
            <a:ext cx="4023360" cy="822960"/>
          </a:xfrm>
          <a:prstGeom prst="rect">
            <a:avLst/>
          </a:prstGeom>
        </p:spPr>
      </p:pic>
      <p:cxnSp>
        <p:nvCxnSpPr>
          <p:cNvPr id="44" name="Ευθεία γραμμή σύνδεσης 43"/>
          <p:cNvCxnSpPr/>
          <p:nvPr userDrawn="1"/>
        </p:nvCxnSpPr>
        <p:spPr>
          <a:xfrm>
            <a:off x="14812714" y="8749764"/>
            <a:ext cx="0" cy="1191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Εικόνα 5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875" y="8721660"/>
            <a:ext cx="2426869" cy="509643"/>
          </a:xfrm>
          <a:prstGeom prst="rect">
            <a:avLst/>
          </a:prstGeom>
        </p:spPr>
      </p:pic>
      <p:pic>
        <p:nvPicPr>
          <p:cNvPr id="60" name="Εικόνα 5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8739280"/>
            <a:ext cx="1180627" cy="426010"/>
          </a:xfrm>
          <a:prstGeom prst="rect">
            <a:avLst/>
          </a:prstGeom>
        </p:spPr>
      </p:pic>
      <p:pic>
        <p:nvPicPr>
          <p:cNvPr id="61" name="Εικόνα 6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81" y="8607629"/>
            <a:ext cx="837979" cy="565742"/>
          </a:xfrm>
          <a:prstGeom prst="rect">
            <a:avLst/>
          </a:prstGeom>
        </p:spPr>
      </p:pic>
      <p:pic>
        <p:nvPicPr>
          <p:cNvPr id="63" name="Εικόνα 6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r="15040"/>
          <a:stretch/>
        </p:blipFill>
        <p:spPr>
          <a:xfrm>
            <a:off x="3647459" y="8665970"/>
            <a:ext cx="623313" cy="498489"/>
          </a:xfrm>
          <a:prstGeom prst="rect">
            <a:avLst/>
          </a:prstGeom>
        </p:spPr>
      </p:pic>
      <p:pic>
        <p:nvPicPr>
          <p:cNvPr id="64" name="Εικόνα 6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14" y="8576743"/>
            <a:ext cx="1229419" cy="726370"/>
          </a:xfrm>
          <a:prstGeom prst="rect">
            <a:avLst/>
          </a:prstGeom>
        </p:spPr>
      </p:pic>
      <p:pic>
        <p:nvPicPr>
          <p:cNvPr id="69" name="Εικόνα 6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29986" r="2331" b="28694"/>
          <a:stretch/>
        </p:blipFill>
        <p:spPr>
          <a:xfrm>
            <a:off x="6376391" y="8489563"/>
            <a:ext cx="1850159" cy="801875"/>
          </a:xfrm>
          <a:prstGeom prst="rect">
            <a:avLst/>
          </a:prstGeom>
        </p:spPr>
      </p:pic>
      <p:pic>
        <p:nvPicPr>
          <p:cNvPr id="71" name="Εικόνα 7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3041"/>
          <a:stretch/>
        </p:blipFill>
        <p:spPr>
          <a:xfrm>
            <a:off x="8568023" y="8703041"/>
            <a:ext cx="1156090" cy="498489"/>
          </a:xfrm>
          <a:prstGeom prst="rect">
            <a:avLst/>
          </a:prstGeom>
        </p:spPr>
      </p:pic>
      <p:pic>
        <p:nvPicPr>
          <p:cNvPr id="72" name="Εικόνα 7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33020" r="23848" b="33020"/>
          <a:stretch/>
        </p:blipFill>
        <p:spPr>
          <a:xfrm>
            <a:off x="10197055" y="8701075"/>
            <a:ext cx="1197977" cy="477706"/>
          </a:xfrm>
          <a:prstGeom prst="rect">
            <a:avLst/>
          </a:prstGeom>
        </p:spPr>
      </p:pic>
      <p:pic>
        <p:nvPicPr>
          <p:cNvPr id="74" name="Εικόνα 7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974" y="8575219"/>
            <a:ext cx="934912" cy="605848"/>
          </a:xfrm>
          <a:prstGeom prst="rect">
            <a:avLst/>
          </a:prstGeom>
        </p:spPr>
      </p:pic>
      <p:pic>
        <p:nvPicPr>
          <p:cNvPr id="77" name="Εικόνα 7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351" y="8806593"/>
            <a:ext cx="960653" cy="323741"/>
          </a:xfrm>
          <a:prstGeom prst="rect">
            <a:avLst/>
          </a:prstGeom>
        </p:spPr>
      </p:pic>
      <p:pic>
        <p:nvPicPr>
          <p:cNvPr id="78" name="Εικόνα 7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9338229"/>
            <a:ext cx="942810" cy="628761"/>
          </a:xfrm>
          <a:prstGeom prst="rect">
            <a:avLst/>
          </a:prstGeom>
        </p:spPr>
      </p:pic>
      <p:pic>
        <p:nvPicPr>
          <p:cNvPr id="79" name="Εικόνα 7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5565"/>
          <a:stretch/>
        </p:blipFill>
        <p:spPr>
          <a:xfrm>
            <a:off x="2139358" y="9467474"/>
            <a:ext cx="622811" cy="553904"/>
          </a:xfrm>
          <a:prstGeom prst="rect">
            <a:avLst/>
          </a:prstGeom>
        </p:spPr>
      </p:pic>
      <p:pic>
        <p:nvPicPr>
          <p:cNvPr id="80" name="Εικόνα 7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76" y="9563346"/>
            <a:ext cx="1494691" cy="411040"/>
          </a:xfrm>
          <a:prstGeom prst="rect">
            <a:avLst/>
          </a:prstGeom>
        </p:spPr>
      </p:pic>
      <p:pic>
        <p:nvPicPr>
          <p:cNvPr id="81" name="Εικόνα 8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4592" r="5166" b="9327"/>
          <a:stretch/>
        </p:blipFill>
        <p:spPr>
          <a:xfrm>
            <a:off x="5382874" y="9579162"/>
            <a:ext cx="1326483" cy="372078"/>
          </a:xfrm>
          <a:prstGeom prst="rect">
            <a:avLst/>
          </a:prstGeom>
        </p:spPr>
      </p:pic>
      <p:pic>
        <p:nvPicPr>
          <p:cNvPr id="82" name="Εικόνα 8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4" y="9547673"/>
            <a:ext cx="862443" cy="449650"/>
          </a:xfrm>
          <a:prstGeom prst="rect">
            <a:avLst/>
          </a:prstGeom>
        </p:spPr>
      </p:pic>
      <p:pic>
        <p:nvPicPr>
          <p:cNvPr id="83" name="Εικόνα 8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14" y="9557661"/>
            <a:ext cx="835608" cy="425046"/>
          </a:xfrm>
          <a:prstGeom prst="rect">
            <a:avLst/>
          </a:prstGeom>
        </p:spPr>
      </p:pic>
      <p:pic>
        <p:nvPicPr>
          <p:cNvPr id="84" name="Εικόνα 8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29" y="9573754"/>
            <a:ext cx="1616700" cy="385402"/>
          </a:xfrm>
          <a:prstGeom prst="rect">
            <a:avLst/>
          </a:prstGeom>
        </p:spPr>
      </p:pic>
      <p:pic>
        <p:nvPicPr>
          <p:cNvPr id="85" name="Εικόνα 8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34" y="9576890"/>
            <a:ext cx="1815476" cy="377676"/>
          </a:xfrm>
          <a:prstGeom prst="rect">
            <a:avLst/>
          </a:prstGeom>
        </p:spPr>
      </p:pic>
      <p:sp>
        <p:nvSpPr>
          <p:cNvPr id="86" name="Ορθογώνιο 85"/>
          <p:cNvSpPr/>
          <p:nvPr userDrawn="1"/>
        </p:nvSpPr>
        <p:spPr>
          <a:xfrm>
            <a:off x="0" y="8100919"/>
            <a:ext cx="18288000" cy="3337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Rectangle 9"/>
          <p:cNvSpPr>
            <a:spLocks noChangeArrowheads="1"/>
          </p:cNvSpPr>
          <p:nvPr userDrawn="1"/>
        </p:nvSpPr>
        <p:spPr bwMode="auto">
          <a:xfrm>
            <a:off x="654304" y="8180742"/>
            <a:ext cx="10385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1" i="0" u="none" strike="noStrike" cap="none" spc="2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sz="1200" b="1" i="0" u="none" strike="noStrike" cap="none" spc="2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ARTNERS</a:t>
            </a:r>
            <a:endParaRPr kumimoji="0" lang="el-GR" altLang="el-GR" sz="1200" b="0" i="0" u="none" strike="noStrike" cap="none" spc="200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Ομάδα 13"/>
          <p:cNvGrpSpPr/>
          <p:nvPr userDrawn="1"/>
        </p:nvGrpSpPr>
        <p:grpSpPr>
          <a:xfrm>
            <a:off x="5041327" y="5401555"/>
            <a:ext cx="8312347" cy="1025922"/>
            <a:chOff x="4638165" y="5276530"/>
            <a:chExt cx="8312347" cy="1025922"/>
          </a:xfrm>
        </p:grpSpPr>
        <p:sp>
          <p:nvSpPr>
            <p:cNvPr id="66" name="Rectangle 74"/>
            <p:cNvSpPr>
              <a:spLocks noChangeArrowheads="1"/>
            </p:cNvSpPr>
            <p:nvPr userDrawn="1"/>
          </p:nvSpPr>
          <p:spPr bwMode="auto">
            <a:xfrm>
              <a:off x="9796782" y="5276530"/>
              <a:ext cx="3153730" cy="9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algn="l" defTabSz="1371600" rtl="0" eaLnBrk="1" latinLnBrk="0" hangingPunct="1">
                <a:lnSpc>
                  <a:spcPts val="4000"/>
                </a:lnSpc>
              </a:pPr>
              <a:r>
                <a:rPr lang="en-GB" altLang="el-GR" sz="2000" b="1" kern="1200" spc="300" baseline="0" dirty="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CONTACT US: </a:t>
              </a:r>
              <a:r>
                <a:rPr kumimoji="0" lang="en-GB" altLang="el-GR" sz="3200" b="0" i="0" u="none" strike="noStrike" kern="1200" cap="none" normalizeH="0" baseline="0" dirty="0">
                  <a:ln>
                    <a:noFill/>
                  </a:ln>
                  <a:solidFill>
                    <a:srgbClr val="285F7D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info@tealhelix.eu</a:t>
              </a:r>
              <a:endParaRPr kumimoji="0" lang="el-GR" altLang="el-GR" sz="3200" b="0" i="0" u="none" strike="noStrike" kern="1200" cap="none" normalizeH="0" baseline="0" dirty="0">
                <a:ln>
                  <a:noFill/>
                </a:ln>
                <a:solidFill>
                  <a:srgbClr val="285F7D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74"/>
            <p:cNvSpPr>
              <a:spLocks noChangeArrowheads="1"/>
            </p:cNvSpPr>
            <p:nvPr userDrawn="1"/>
          </p:nvSpPr>
          <p:spPr bwMode="auto">
            <a:xfrm>
              <a:off x="4638165" y="5276530"/>
              <a:ext cx="4142384" cy="10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algn="l" defTabSz="1371600" rtl="0" eaLnBrk="1" latinLnBrk="0" hangingPunct="1">
                <a:lnSpc>
                  <a:spcPts val="4000"/>
                </a:lnSpc>
              </a:pPr>
              <a:r>
                <a:rPr lang="en-GB" altLang="el-GR" sz="2000" b="1" kern="1200" spc="300" baseline="0" dirty="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VISIT:</a:t>
              </a:r>
            </a:p>
            <a:p>
              <a:pPr marL="0" algn="l" defTabSz="1371600" rtl="0" eaLnBrk="1" latinLnBrk="0" hangingPunct="1">
                <a:lnSpc>
                  <a:spcPts val="4000"/>
                </a:lnSpc>
              </a:pPr>
              <a:r>
                <a:rPr kumimoji="0" lang="en-GB" altLang="el-GR" sz="3200" b="1" i="0" u="none" strike="noStrike" kern="1200" cap="none" normalizeH="0" baseline="0" dirty="0">
                  <a:ln>
                    <a:noFill/>
                  </a:ln>
                  <a:solidFill>
                    <a:srgbClr val="285F7D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www.</a:t>
              </a:r>
              <a:r>
                <a:rPr kumimoji="0" lang="en-US" altLang="el-GR" sz="3200" b="1" i="0" u="none" strike="noStrike" kern="1200" cap="none" normalizeH="0" baseline="0" dirty="0">
                  <a:ln>
                    <a:noFill/>
                  </a:ln>
                  <a:solidFill>
                    <a:srgbClr val="285F7D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tealhelix</a:t>
              </a:r>
              <a:r>
                <a:rPr kumimoji="0" lang="en-GB" altLang="el-GR" sz="3200" b="1" i="0" u="none" strike="noStrike" kern="1200" cap="none" normalizeH="0" baseline="0" dirty="0">
                  <a:ln>
                    <a:noFill/>
                  </a:ln>
                  <a:solidFill>
                    <a:srgbClr val="285F7D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.eu</a:t>
              </a:r>
              <a:endParaRPr kumimoji="0" lang="el-GR" sz="3200" b="1" i="0" u="none" strike="noStrike" kern="1200" cap="none" normalizeH="0" baseline="0" dirty="0">
                <a:ln>
                  <a:noFill/>
                </a:ln>
                <a:solidFill>
                  <a:srgbClr val="285F7D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" name="Ομάδα 12"/>
          <p:cNvGrpSpPr/>
          <p:nvPr userDrawn="1"/>
        </p:nvGrpSpPr>
        <p:grpSpPr>
          <a:xfrm>
            <a:off x="3233900" y="7207067"/>
            <a:ext cx="11972821" cy="499281"/>
            <a:chOff x="2769366" y="7161347"/>
            <a:chExt cx="11972821" cy="499281"/>
          </a:xfrm>
        </p:grpSpPr>
        <p:grpSp>
          <p:nvGrpSpPr>
            <p:cNvPr id="12" name="Ομάδα 11"/>
            <p:cNvGrpSpPr/>
            <p:nvPr userDrawn="1"/>
          </p:nvGrpSpPr>
          <p:grpSpPr>
            <a:xfrm>
              <a:off x="4935689" y="7175952"/>
              <a:ext cx="9806498" cy="484676"/>
              <a:chOff x="398273" y="7131738"/>
              <a:chExt cx="9806498" cy="484676"/>
            </a:xfrm>
          </p:grpSpPr>
          <p:grpSp>
            <p:nvGrpSpPr>
              <p:cNvPr id="6" name="Ομάδα 5"/>
              <p:cNvGrpSpPr/>
              <p:nvPr userDrawn="1"/>
            </p:nvGrpSpPr>
            <p:grpSpPr>
              <a:xfrm>
                <a:off x="398273" y="7131738"/>
                <a:ext cx="2264442" cy="454637"/>
                <a:chOff x="16698" y="6612744"/>
                <a:chExt cx="2264442" cy="454637"/>
              </a:xfrm>
            </p:grpSpPr>
            <p:sp>
              <p:nvSpPr>
                <p:cNvPr id="15" name="Rectangle 65"/>
                <p:cNvSpPr>
                  <a:spLocks noChangeArrowheads="1"/>
                </p:cNvSpPr>
                <p:nvPr userDrawn="1"/>
              </p:nvSpPr>
              <p:spPr bwMode="auto">
                <a:xfrm>
                  <a:off x="562656" y="6702892"/>
                  <a:ext cx="171848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kumimoji="0" lang="en-GB" sz="1800" b="0" i="0" u="none" strike="noStrike" kern="1200" cap="none" normalizeH="0" baseline="0" dirty="0">
                      <a:ln>
                        <a:noFill/>
                      </a:ln>
                      <a:solidFill>
                        <a:srgbClr val="285F7D"/>
                      </a:solidFill>
                      <a:effectLst/>
                      <a:latin typeface="Arial" panose="020B0604020202020204" pitchFamily="34" charset="0"/>
                      <a:ea typeface="+mn-ea"/>
                      <a:cs typeface="+mn-cs"/>
                    </a:rPr>
                    <a:t>TealHelix Project</a:t>
                  </a:r>
                  <a:endParaRPr lang="el-GR" sz="1800" i="0" dirty="0">
                    <a:solidFill>
                      <a:srgbClr val="285F7D"/>
                    </a:solidFill>
                    <a:ea typeface="Roboto Condensed Light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" name="Ομάδα 15"/>
                <p:cNvGrpSpPr/>
                <p:nvPr userDrawn="1"/>
              </p:nvGrpSpPr>
              <p:grpSpPr>
                <a:xfrm>
                  <a:off x="16698" y="6612744"/>
                  <a:ext cx="448955" cy="454637"/>
                  <a:chOff x="1593085" y="7172068"/>
                  <a:chExt cx="448955" cy="454637"/>
                </a:xfrm>
              </p:grpSpPr>
              <p:sp>
                <p:nvSpPr>
                  <p:cNvPr id="17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593085" y="7172068"/>
                    <a:ext cx="448955" cy="454637"/>
                  </a:xfrm>
                  <a:prstGeom prst="ellipse">
                    <a:avLst/>
                  </a:prstGeom>
                  <a:solidFill>
                    <a:srgbClr val="268080"/>
                  </a:solidFill>
                  <a:ln w="269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1759785" y="7304670"/>
                    <a:ext cx="104188" cy="204587"/>
                  </a:xfrm>
                  <a:custGeom>
                    <a:avLst/>
                    <a:gdLst>
                      <a:gd name="T0" fmla="*/ 14 w 49"/>
                      <a:gd name="T1" fmla="*/ 52 h 95"/>
                      <a:gd name="T2" fmla="*/ 0 w 49"/>
                      <a:gd name="T3" fmla="*/ 52 h 95"/>
                      <a:gd name="T4" fmla="*/ 0 w 49"/>
                      <a:gd name="T5" fmla="*/ 35 h 95"/>
                      <a:gd name="T6" fmla="*/ 14 w 49"/>
                      <a:gd name="T7" fmla="*/ 35 h 95"/>
                      <a:gd name="T8" fmla="*/ 14 w 49"/>
                      <a:gd name="T9" fmla="*/ 22 h 95"/>
                      <a:gd name="T10" fmla="*/ 20 w 49"/>
                      <a:gd name="T11" fmla="*/ 6 h 95"/>
                      <a:gd name="T12" fmla="*/ 36 w 49"/>
                      <a:gd name="T13" fmla="*/ 0 h 95"/>
                      <a:gd name="T14" fmla="*/ 49 w 49"/>
                      <a:gd name="T15" fmla="*/ 1 h 95"/>
                      <a:gd name="T16" fmla="*/ 49 w 49"/>
                      <a:gd name="T17" fmla="*/ 16 h 95"/>
                      <a:gd name="T18" fmla="*/ 40 w 49"/>
                      <a:gd name="T19" fmla="*/ 16 h 95"/>
                      <a:gd name="T20" fmla="*/ 33 w 49"/>
                      <a:gd name="T21" fmla="*/ 18 h 95"/>
                      <a:gd name="T22" fmla="*/ 32 w 49"/>
                      <a:gd name="T23" fmla="*/ 24 h 95"/>
                      <a:gd name="T24" fmla="*/ 32 w 49"/>
                      <a:gd name="T25" fmla="*/ 35 h 95"/>
                      <a:gd name="T26" fmla="*/ 47 w 49"/>
                      <a:gd name="T27" fmla="*/ 35 h 95"/>
                      <a:gd name="T28" fmla="*/ 45 w 49"/>
                      <a:gd name="T29" fmla="*/ 52 h 95"/>
                      <a:gd name="T30" fmla="*/ 32 w 49"/>
                      <a:gd name="T31" fmla="*/ 52 h 95"/>
                      <a:gd name="T32" fmla="*/ 32 w 49"/>
                      <a:gd name="T33" fmla="*/ 95 h 95"/>
                      <a:gd name="T34" fmla="*/ 14 w 49"/>
                      <a:gd name="T35" fmla="*/ 95 h 95"/>
                      <a:gd name="T36" fmla="*/ 14 w 49"/>
                      <a:gd name="T37" fmla="*/ 52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9" h="95">
                        <a:moveTo>
                          <a:pt x="14" y="52"/>
                        </a:move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14" y="35"/>
                          <a:pt x="14" y="35"/>
                          <a:pt x="14" y="35"/>
                        </a:cubicBez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14" y="15"/>
                          <a:pt x="16" y="10"/>
                          <a:pt x="20" y="6"/>
                        </a:cubicBezTo>
                        <a:cubicBezTo>
                          <a:pt x="24" y="2"/>
                          <a:pt x="29" y="0"/>
                          <a:pt x="36" y="0"/>
                        </a:cubicBezTo>
                        <a:cubicBezTo>
                          <a:pt x="41" y="0"/>
                          <a:pt x="46" y="0"/>
                          <a:pt x="49" y="1"/>
                        </a:cubicBezTo>
                        <a:cubicBezTo>
                          <a:pt x="49" y="16"/>
                          <a:pt x="49" y="16"/>
                          <a:pt x="49" y="16"/>
                        </a:cubicBezTo>
                        <a:cubicBezTo>
                          <a:pt x="40" y="16"/>
                          <a:pt x="40" y="16"/>
                          <a:pt x="40" y="16"/>
                        </a:cubicBezTo>
                        <a:cubicBezTo>
                          <a:pt x="37" y="16"/>
                          <a:pt x="34" y="16"/>
                          <a:pt x="33" y="18"/>
                        </a:cubicBezTo>
                        <a:cubicBezTo>
                          <a:pt x="32" y="19"/>
                          <a:pt x="32" y="21"/>
                          <a:pt x="32" y="24"/>
                        </a:cubicBezTo>
                        <a:cubicBezTo>
                          <a:pt x="32" y="35"/>
                          <a:pt x="32" y="35"/>
                          <a:pt x="32" y="35"/>
                        </a:cubicBezTo>
                        <a:cubicBezTo>
                          <a:pt x="47" y="35"/>
                          <a:pt x="47" y="35"/>
                          <a:pt x="47" y="35"/>
                        </a:cubicBezTo>
                        <a:cubicBezTo>
                          <a:pt x="45" y="52"/>
                          <a:pt x="45" y="52"/>
                          <a:pt x="45" y="52"/>
                        </a:cubicBezTo>
                        <a:cubicBezTo>
                          <a:pt x="32" y="52"/>
                          <a:pt x="32" y="52"/>
                          <a:pt x="32" y="52"/>
                        </a:cubicBezTo>
                        <a:cubicBezTo>
                          <a:pt x="32" y="95"/>
                          <a:pt x="32" y="95"/>
                          <a:pt x="32" y="95"/>
                        </a:cubicBezTo>
                        <a:cubicBezTo>
                          <a:pt x="14" y="95"/>
                          <a:pt x="14" y="95"/>
                          <a:pt x="14" y="95"/>
                        </a:cubicBezTo>
                        <a:lnTo>
                          <a:pt x="14" y="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5" name="Ομάδα 4"/>
              <p:cNvGrpSpPr/>
              <p:nvPr userDrawn="1"/>
            </p:nvGrpSpPr>
            <p:grpSpPr>
              <a:xfrm>
                <a:off x="2878004" y="7138462"/>
                <a:ext cx="2228647" cy="454637"/>
                <a:chOff x="2870805" y="6607114"/>
                <a:chExt cx="2228647" cy="454637"/>
              </a:xfrm>
            </p:grpSpPr>
            <p:grpSp>
              <p:nvGrpSpPr>
                <p:cNvPr id="21" name="Ομάδα 20"/>
                <p:cNvGrpSpPr/>
                <p:nvPr userDrawn="1"/>
              </p:nvGrpSpPr>
              <p:grpSpPr>
                <a:xfrm>
                  <a:off x="2870805" y="6607114"/>
                  <a:ext cx="450849" cy="454637"/>
                  <a:chOff x="8336315" y="7178792"/>
                  <a:chExt cx="450849" cy="454637"/>
                </a:xfrm>
              </p:grpSpPr>
              <p:sp>
                <p:nvSpPr>
                  <p:cNvPr id="2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336315" y="7178792"/>
                    <a:ext cx="450849" cy="454637"/>
                  </a:xfrm>
                  <a:prstGeom prst="ellipse">
                    <a:avLst/>
                  </a:prstGeom>
                  <a:solidFill>
                    <a:srgbClr val="268080"/>
                  </a:solidFill>
                  <a:ln w="269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4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8480284" y="7303817"/>
                    <a:ext cx="172384" cy="174278"/>
                  </a:xfrm>
                  <a:custGeom>
                    <a:avLst/>
                    <a:gdLst>
                      <a:gd name="T0" fmla="*/ 3 w 80"/>
                      <a:gd name="T1" fmla="*/ 16 h 80"/>
                      <a:gd name="T2" fmla="*/ 0 w 80"/>
                      <a:gd name="T3" fmla="*/ 9 h 80"/>
                      <a:gd name="T4" fmla="*/ 3 w 80"/>
                      <a:gd name="T5" fmla="*/ 3 h 80"/>
                      <a:gd name="T6" fmla="*/ 10 w 80"/>
                      <a:gd name="T7" fmla="*/ 0 h 80"/>
                      <a:gd name="T8" fmla="*/ 16 w 80"/>
                      <a:gd name="T9" fmla="*/ 3 h 80"/>
                      <a:gd name="T10" fmla="*/ 19 w 80"/>
                      <a:gd name="T11" fmla="*/ 9 h 80"/>
                      <a:gd name="T12" fmla="*/ 16 w 80"/>
                      <a:gd name="T13" fmla="*/ 16 h 80"/>
                      <a:gd name="T14" fmla="*/ 10 w 80"/>
                      <a:gd name="T15" fmla="*/ 19 h 80"/>
                      <a:gd name="T16" fmla="*/ 3 w 80"/>
                      <a:gd name="T17" fmla="*/ 16 h 80"/>
                      <a:gd name="T18" fmla="*/ 1 w 80"/>
                      <a:gd name="T19" fmla="*/ 80 h 80"/>
                      <a:gd name="T20" fmla="*/ 1 w 80"/>
                      <a:gd name="T21" fmla="*/ 26 h 80"/>
                      <a:gd name="T22" fmla="*/ 18 w 80"/>
                      <a:gd name="T23" fmla="*/ 26 h 80"/>
                      <a:gd name="T24" fmla="*/ 18 w 80"/>
                      <a:gd name="T25" fmla="*/ 80 h 80"/>
                      <a:gd name="T26" fmla="*/ 1 w 80"/>
                      <a:gd name="T27" fmla="*/ 80 h 80"/>
                      <a:gd name="T28" fmla="*/ 63 w 80"/>
                      <a:gd name="T29" fmla="*/ 80 h 80"/>
                      <a:gd name="T30" fmla="*/ 63 w 80"/>
                      <a:gd name="T31" fmla="*/ 54 h 80"/>
                      <a:gd name="T32" fmla="*/ 62 w 80"/>
                      <a:gd name="T33" fmla="*/ 44 h 80"/>
                      <a:gd name="T34" fmla="*/ 55 w 80"/>
                      <a:gd name="T35" fmla="*/ 40 h 80"/>
                      <a:gd name="T36" fmla="*/ 47 w 80"/>
                      <a:gd name="T37" fmla="*/ 44 h 80"/>
                      <a:gd name="T38" fmla="*/ 45 w 80"/>
                      <a:gd name="T39" fmla="*/ 53 h 80"/>
                      <a:gd name="T40" fmla="*/ 45 w 80"/>
                      <a:gd name="T41" fmla="*/ 80 h 80"/>
                      <a:gd name="T42" fmla="*/ 28 w 80"/>
                      <a:gd name="T43" fmla="*/ 80 h 80"/>
                      <a:gd name="T44" fmla="*/ 28 w 80"/>
                      <a:gd name="T45" fmla="*/ 26 h 80"/>
                      <a:gd name="T46" fmla="*/ 44 w 80"/>
                      <a:gd name="T47" fmla="*/ 26 h 80"/>
                      <a:gd name="T48" fmla="*/ 44 w 80"/>
                      <a:gd name="T49" fmla="*/ 34 h 80"/>
                      <a:gd name="T50" fmla="*/ 45 w 80"/>
                      <a:gd name="T51" fmla="*/ 34 h 80"/>
                      <a:gd name="T52" fmla="*/ 50 w 80"/>
                      <a:gd name="T53" fmla="*/ 28 h 80"/>
                      <a:gd name="T54" fmla="*/ 60 w 80"/>
                      <a:gd name="T55" fmla="*/ 25 h 80"/>
                      <a:gd name="T56" fmla="*/ 76 w 80"/>
                      <a:gd name="T57" fmla="*/ 32 h 80"/>
                      <a:gd name="T58" fmla="*/ 80 w 80"/>
                      <a:gd name="T59" fmla="*/ 51 h 80"/>
                      <a:gd name="T60" fmla="*/ 80 w 80"/>
                      <a:gd name="T61" fmla="*/ 80 h 80"/>
                      <a:gd name="T62" fmla="*/ 63 w 80"/>
                      <a:gd name="T63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0" h="80">
                        <a:moveTo>
                          <a:pt x="3" y="16"/>
                        </a:moveTo>
                        <a:cubicBezTo>
                          <a:pt x="1" y="14"/>
                          <a:pt x="0" y="12"/>
                          <a:pt x="0" y="9"/>
                        </a:cubicBezTo>
                        <a:cubicBezTo>
                          <a:pt x="0" y="7"/>
                          <a:pt x="1" y="5"/>
                          <a:pt x="3" y="3"/>
                        </a:cubicBezTo>
                        <a:cubicBezTo>
                          <a:pt x="5" y="1"/>
                          <a:pt x="7" y="0"/>
                          <a:pt x="10" y="0"/>
                        </a:cubicBezTo>
                        <a:cubicBezTo>
                          <a:pt x="12" y="0"/>
                          <a:pt x="15" y="1"/>
                          <a:pt x="16" y="3"/>
                        </a:cubicBezTo>
                        <a:cubicBezTo>
                          <a:pt x="18" y="5"/>
                          <a:pt x="19" y="7"/>
                          <a:pt x="19" y="9"/>
                        </a:cubicBezTo>
                        <a:cubicBezTo>
                          <a:pt x="19" y="12"/>
                          <a:pt x="18" y="14"/>
                          <a:pt x="16" y="16"/>
                        </a:cubicBezTo>
                        <a:cubicBezTo>
                          <a:pt x="15" y="18"/>
                          <a:pt x="12" y="19"/>
                          <a:pt x="10" y="19"/>
                        </a:cubicBezTo>
                        <a:cubicBezTo>
                          <a:pt x="7" y="19"/>
                          <a:pt x="5" y="18"/>
                          <a:pt x="3" y="16"/>
                        </a:cubicBezTo>
                        <a:close/>
                        <a:moveTo>
                          <a:pt x="1" y="80"/>
                        </a:move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80"/>
                          <a:pt x="18" y="80"/>
                          <a:pt x="18" y="80"/>
                        </a:cubicBezTo>
                        <a:lnTo>
                          <a:pt x="1" y="80"/>
                        </a:lnTo>
                        <a:close/>
                        <a:moveTo>
                          <a:pt x="63" y="80"/>
                        </a:moveTo>
                        <a:cubicBezTo>
                          <a:pt x="63" y="54"/>
                          <a:pt x="63" y="54"/>
                          <a:pt x="63" y="54"/>
                        </a:cubicBezTo>
                        <a:cubicBezTo>
                          <a:pt x="63" y="49"/>
                          <a:pt x="63" y="46"/>
                          <a:pt x="62" y="44"/>
                        </a:cubicBezTo>
                        <a:cubicBezTo>
                          <a:pt x="61" y="41"/>
                          <a:pt x="59" y="40"/>
                          <a:pt x="55" y="40"/>
                        </a:cubicBezTo>
                        <a:cubicBezTo>
                          <a:pt x="51" y="40"/>
                          <a:pt x="48" y="41"/>
                          <a:pt x="47" y="44"/>
                        </a:cubicBezTo>
                        <a:cubicBezTo>
                          <a:pt x="45" y="46"/>
                          <a:pt x="45" y="49"/>
                          <a:pt x="45" y="53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28" y="80"/>
                          <a:pt x="28" y="80"/>
                          <a:pt x="28" y="80"/>
                        </a:cubicBezTo>
                        <a:cubicBezTo>
                          <a:pt x="28" y="26"/>
                          <a:pt x="28" y="26"/>
                          <a:pt x="28" y="26"/>
                        </a:cubicBezTo>
                        <a:cubicBezTo>
                          <a:pt x="44" y="26"/>
                          <a:pt x="44" y="26"/>
                          <a:pt x="44" y="26"/>
                        </a:cubicBez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5" y="34"/>
                          <a:pt x="45" y="34"/>
                          <a:pt x="45" y="34"/>
                        </a:cubicBezTo>
                        <a:cubicBezTo>
                          <a:pt x="46" y="31"/>
                          <a:pt x="48" y="29"/>
                          <a:pt x="50" y="28"/>
                        </a:cubicBezTo>
                        <a:cubicBezTo>
                          <a:pt x="53" y="26"/>
                          <a:pt x="56" y="25"/>
                          <a:pt x="60" y="25"/>
                        </a:cubicBezTo>
                        <a:cubicBezTo>
                          <a:pt x="68" y="25"/>
                          <a:pt x="73" y="27"/>
                          <a:pt x="76" y="32"/>
                        </a:cubicBezTo>
                        <a:cubicBezTo>
                          <a:pt x="79" y="36"/>
                          <a:pt x="80" y="42"/>
                          <a:pt x="80" y="51"/>
                        </a:cubicBezTo>
                        <a:cubicBezTo>
                          <a:pt x="80" y="80"/>
                          <a:pt x="80" y="80"/>
                          <a:pt x="80" y="80"/>
                        </a:cubicBezTo>
                        <a:lnTo>
                          <a:pt x="63" y="8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" name="Rectangle 65"/>
                <p:cNvSpPr>
                  <a:spLocks noChangeArrowheads="1"/>
                </p:cNvSpPr>
                <p:nvPr userDrawn="1"/>
              </p:nvSpPr>
              <p:spPr bwMode="auto">
                <a:xfrm>
                  <a:off x="3380968" y="6695933"/>
                  <a:ext cx="171848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kumimoji="0" lang="en-GB" sz="1800" b="0" i="0" u="none" strike="noStrike" kern="1200" cap="none" normalizeH="0" baseline="0" dirty="0">
                      <a:ln>
                        <a:noFill/>
                      </a:ln>
                      <a:solidFill>
                        <a:srgbClr val="285F7D"/>
                      </a:solidFill>
                      <a:effectLst/>
                      <a:latin typeface="Arial" panose="020B0604020202020204" pitchFamily="34" charset="0"/>
                      <a:ea typeface="+mn-ea"/>
                      <a:cs typeface="+mn-cs"/>
                    </a:rPr>
                    <a:t>TealHelix Project</a:t>
                  </a:r>
                  <a:endParaRPr lang="el-GR" sz="1800" i="0" dirty="0">
                    <a:solidFill>
                      <a:srgbClr val="285F7D"/>
                    </a:solidFill>
                    <a:ea typeface="Roboto Condensed Light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Ομάδα 6"/>
              <p:cNvGrpSpPr/>
              <p:nvPr userDrawn="1"/>
            </p:nvGrpSpPr>
            <p:grpSpPr>
              <a:xfrm>
                <a:off x="5270888" y="7161777"/>
                <a:ext cx="2498480" cy="454637"/>
                <a:chOff x="277751" y="7426734"/>
                <a:chExt cx="2498480" cy="454637"/>
              </a:xfrm>
            </p:grpSpPr>
            <p:sp>
              <p:nvSpPr>
                <p:cNvPr id="68" name="Rectangle 65"/>
                <p:cNvSpPr>
                  <a:spLocks noChangeArrowheads="1"/>
                </p:cNvSpPr>
                <p:nvPr userDrawn="1"/>
              </p:nvSpPr>
              <p:spPr bwMode="auto">
                <a:xfrm>
                  <a:off x="823709" y="7516882"/>
                  <a:ext cx="195252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13716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normalizeH="0" baseline="0" dirty="0">
                      <a:ln>
                        <a:noFill/>
                      </a:ln>
                      <a:solidFill>
                        <a:srgbClr val="285F7D"/>
                      </a:solidFill>
                      <a:effectLst/>
                      <a:latin typeface="Arial" panose="020B0604020202020204" pitchFamily="34" charset="0"/>
                      <a:ea typeface="+mn-ea"/>
                      <a:cs typeface="+mn-cs"/>
                    </a:rPr>
                    <a:t>@TealHelix Project</a:t>
                  </a:r>
                  <a:endParaRPr lang="el-GR" sz="1800" i="0" dirty="0">
                    <a:solidFill>
                      <a:srgbClr val="285F7D"/>
                    </a:solidFill>
                    <a:ea typeface="Roboto Condensed Light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" name="Ομάδα 1"/>
                <p:cNvGrpSpPr/>
                <p:nvPr userDrawn="1"/>
              </p:nvGrpSpPr>
              <p:grpSpPr>
                <a:xfrm>
                  <a:off x="277751" y="7426734"/>
                  <a:ext cx="448955" cy="454637"/>
                  <a:chOff x="937383" y="7221415"/>
                  <a:chExt cx="448955" cy="454637"/>
                </a:xfrm>
              </p:grpSpPr>
              <p:sp>
                <p:nvSpPr>
                  <p:cNvPr id="70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937383" y="7221415"/>
                    <a:ext cx="448955" cy="454637"/>
                  </a:xfrm>
                  <a:prstGeom prst="ellipse">
                    <a:avLst/>
                  </a:prstGeom>
                  <a:solidFill>
                    <a:srgbClr val="268080"/>
                  </a:solidFill>
                  <a:ln w="269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7" name="Freeform 6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076729" y="7351448"/>
                    <a:ext cx="193675" cy="169862"/>
                  </a:xfrm>
                  <a:custGeom>
                    <a:avLst/>
                    <a:gdLst>
                      <a:gd name="T0" fmla="*/ 112 w 122"/>
                      <a:gd name="T1" fmla="*/ 0 h 107"/>
                      <a:gd name="T2" fmla="*/ 96 w 122"/>
                      <a:gd name="T3" fmla="*/ 0 h 107"/>
                      <a:gd name="T4" fmla="*/ 112 w 122"/>
                      <a:gd name="T5" fmla="*/ 0 h 107"/>
                      <a:gd name="T6" fmla="*/ 76 w 122"/>
                      <a:gd name="T7" fmla="*/ 46 h 107"/>
                      <a:gd name="T8" fmla="*/ 122 w 122"/>
                      <a:gd name="T9" fmla="*/ 107 h 107"/>
                      <a:gd name="T10" fmla="*/ 86 w 122"/>
                      <a:gd name="T11" fmla="*/ 107 h 107"/>
                      <a:gd name="T12" fmla="*/ 56 w 122"/>
                      <a:gd name="T13" fmla="*/ 71 h 107"/>
                      <a:gd name="T14" fmla="*/ 25 w 122"/>
                      <a:gd name="T15" fmla="*/ 107 h 107"/>
                      <a:gd name="T16" fmla="*/ 5 w 122"/>
                      <a:gd name="T17" fmla="*/ 107 h 107"/>
                      <a:gd name="T18" fmla="*/ 46 w 122"/>
                      <a:gd name="T19" fmla="*/ 56 h 107"/>
                      <a:gd name="T20" fmla="*/ 0 w 122"/>
                      <a:gd name="T21" fmla="*/ 0 h 107"/>
                      <a:gd name="T22" fmla="*/ 41 w 122"/>
                      <a:gd name="T23" fmla="*/ 0 h 107"/>
                      <a:gd name="T24" fmla="*/ 66 w 122"/>
                      <a:gd name="T25" fmla="*/ 36 h 107"/>
                      <a:gd name="T26" fmla="*/ 96 w 122"/>
                      <a:gd name="T27" fmla="*/ 0 h 107"/>
                      <a:gd name="T28" fmla="*/ 112 w 122"/>
                      <a:gd name="T29" fmla="*/ 0 h 107"/>
                      <a:gd name="T30" fmla="*/ 101 w 122"/>
                      <a:gd name="T31" fmla="*/ 97 h 107"/>
                      <a:gd name="T32" fmla="*/ 91 w 122"/>
                      <a:gd name="T33" fmla="*/ 97 h 107"/>
                      <a:gd name="T34" fmla="*/ 101 w 122"/>
                      <a:gd name="T35" fmla="*/ 97 h 107"/>
                      <a:gd name="T36" fmla="*/ 35 w 122"/>
                      <a:gd name="T37" fmla="*/ 10 h 107"/>
                      <a:gd name="T38" fmla="*/ 25 w 122"/>
                      <a:gd name="T39" fmla="*/ 10 h 107"/>
                      <a:gd name="T40" fmla="*/ 91 w 122"/>
                      <a:gd name="T41" fmla="*/ 97 h 107"/>
                      <a:gd name="T42" fmla="*/ 101 w 122"/>
                      <a:gd name="T43" fmla="*/ 9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22" h="107">
                        <a:moveTo>
                          <a:pt x="112" y="0"/>
                        </a:moveTo>
                        <a:lnTo>
                          <a:pt x="96" y="0"/>
                        </a:lnTo>
                        <a:lnTo>
                          <a:pt x="112" y="0"/>
                        </a:lnTo>
                        <a:lnTo>
                          <a:pt x="76" y="46"/>
                        </a:lnTo>
                        <a:lnTo>
                          <a:pt x="122" y="107"/>
                        </a:lnTo>
                        <a:lnTo>
                          <a:pt x="86" y="107"/>
                        </a:lnTo>
                        <a:lnTo>
                          <a:pt x="56" y="71"/>
                        </a:lnTo>
                        <a:lnTo>
                          <a:pt x="25" y="107"/>
                        </a:lnTo>
                        <a:lnTo>
                          <a:pt x="5" y="107"/>
                        </a:lnTo>
                        <a:lnTo>
                          <a:pt x="46" y="56"/>
                        </a:lnTo>
                        <a:lnTo>
                          <a:pt x="0" y="0"/>
                        </a:lnTo>
                        <a:lnTo>
                          <a:pt x="41" y="0"/>
                        </a:lnTo>
                        <a:lnTo>
                          <a:pt x="66" y="36"/>
                        </a:lnTo>
                        <a:lnTo>
                          <a:pt x="96" y="0"/>
                        </a:lnTo>
                        <a:lnTo>
                          <a:pt x="112" y="0"/>
                        </a:lnTo>
                        <a:close/>
                        <a:moveTo>
                          <a:pt x="101" y="97"/>
                        </a:moveTo>
                        <a:lnTo>
                          <a:pt x="91" y="97"/>
                        </a:lnTo>
                        <a:lnTo>
                          <a:pt x="101" y="97"/>
                        </a:lnTo>
                        <a:lnTo>
                          <a:pt x="35" y="10"/>
                        </a:lnTo>
                        <a:lnTo>
                          <a:pt x="25" y="10"/>
                        </a:lnTo>
                        <a:lnTo>
                          <a:pt x="91" y="97"/>
                        </a:lnTo>
                        <a:lnTo>
                          <a:pt x="101" y="9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 dirty="0"/>
                  </a:p>
                </p:txBody>
              </p:sp>
            </p:grpSp>
          </p:grpSp>
          <p:grpSp>
            <p:nvGrpSpPr>
              <p:cNvPr id="8" name="Ομάδα 7"/>
              <p:cNvGrpSpPr/>
              <p:nvPr userDrawn="1"/>
            </p:nvGrpSpPr>
            <p:grpSpPr>
              <a:xfrm>
                <a:off x="7976124" y="7155996"/>
                <a:ext cx="2228647" cy="454637"/>
                <a:chOff x="3092715" y="7408599"/>
                <a:chExt cx="2228647" cy="454637"/>
              </a:xfrm>
            </p:grpSpPr>
            <p:sp>
              <p:nvSpPr>
                <p:cNvPr id="75" name="Rectangle 65"/>
                <p:cNvSpPr>
                  <a:spLocks noChangeArrowheads="1"/>
                </p:cNvSpPr>
                <p:nvPr userDrawn="1"/>
              </p:nvSpPr>
              <p:spPr bwMode="auto">
                <a:xfrm>
                  <a:off x="3602878" y="7497418"/>
                  <a:ext cx="171848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kumimoji="0" lang="en-GB" sz="1800" b="0" i="0" u="none" strike="noStrike" kern="1200" cap="none" normalizeH="0" baseline="0" dirty="0">
                      <a:ln>
                        <a:noFill/>
                      </a:ln>
                      <a:solidFill>
                        <a:srgbClr val="285F7D"/>
                      </a:solidFill>
                      <a:effectLst/>
                      <a:latin typeface="Arial" panose="020B0604020202020204" pitchFamily="34" charset="0"/>
                      <a:ea typeface="+mn-ea"/>
                      <a:cs typeface="+mn-cs"/>
                    </a:rPr>
                    <a:t>TealHelix Project</a:t>
                  </a:r>
                  <a:endParaRPr lang="el-GR" sz="1800" i="0" dirty="0">
                    <a:solidFill>
                      <a:srgbClr val="285F7D"/>
                    </a:solidFill>
                    <a:ea typeface="Roboto Condensed Light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" name="Ομάδα 2"/>
                <p:cNvGrpSpPr/>
                <p:nvPr userDrawn="1"/>
              </p:nvGrpSpPr>
              <p:grpSpPr>
                <a:xfrm>
                  <a:off x="3092715" y="7408599"/>
                  <a:ext cx="450849" cy="454637"/>
                  <a:chOff x="3509835" y="7203280"/>
                  <a:chExt cx="450849" cy="454637"/>
                </a:xfrm>
              </p:grpSpPr>
              <p:sp>
                <p:nvSpPr>
                  <p:cNvPr id="73" name="Oval 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3509835" y="7203280"/>
                    <a:ext cx="450849" cy="454637"/>
                  </a:xfrm>
                  <a:prstGeom prst="ellipse">
                    <a:avLst/>
                  </a:prstGeom>
                  <a:solidFill>
                    <a:srgbClr val="268080"/>
                  </a:solidFill>
                  <a:ln w="269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3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3641644" y="7356719"/>
                    <a:ext cx="208376" cy="147757"/>
                  </a:xfrm>
                  <a:custGeom>
                    <a:avLst/>
                    <a:gdLst>
                      <a:gd name="T0" fmla="*/ 95 w 97"/>
                      <a:gd name="T1" fmla="*/ 10 h 68"/>
                      <a:gd name="T2" fmla="*/ 97 w 97"/>
                      <a:gd name="T3" fmla="*/ 25 h 68"/>
                      <a:gd name="T4" fmla="*/ 97 w 97"/>
                      <a:gd name="T5" fmla="*/ 34 h 68"/>
                      <a:gd name="T6" fmla="*/ 97 w 97"/>
                      <a:gd name="T7" fmla="*/ 43 h 68"/>
                      <a:gd name="T8" fmla="*/ 95 w 97"/>
                      <a:gd name="T9" fmla="*/ 58 h 68"/>
                      <a:gd name="T10" fmla="*/ 92 w 97"/>
                      <a:gd name="T11" fmla="*/ 63 h 68"/>
                      <a:gd name="T12" fmla="*/ 86 w 97"/>
                      <a:gd name="T13" fmla="*/ 66 h 68"/>
                      <a:gd name="T14" fmla="*/ 64 w 97"/>
                      <a:gd name="T15" fmla="*/ 68 h 68"/>
                      <a:gd name="T16" fmla="*/ 48 w 97"/>
                      <a:gd name="T17" fmla="*/ 68 h 68"/>
                      <a:gd name="T18" fmla="*/ 32 w 97"/>
                      <a:gd name="T19" fmla="*/ 68 h 68"/>
                      <a:gd name="T20" fmla="*/ 10 w 97"/>
                      <a:gd name="T21" fmla="*/ 66 h 68"/>
                      <a:gd name="T22" fmla="*/ 5 w 97"/>
                      <a:gd name="T23" fmla="*/ 63 h 68"/>
                      <a:gd name="T24" fmla="*/ 2 w 97"/>
                      <a:gd name="T25" fmla="*/ 58 h 68"/>
                      <a:gd name="T26" fmla="*/ 0 w 97"/>
                      <a:gd name="T27" fmla="*/ 43 h 68"/>
                      <a:gd name="T28" fmla="*/ 0 w 97"/>
                      <a:gd name="T29" fmla="*/ 34 h 68"/>
                      <a:gd name="T30" fmla="*/ 0 w 97"/>
                      <a:gd name="T31" fmla="*/ 25 h 68"/>
                      <a:gd name="T32" fmla="*/ 2 w 97"/>
                      <a:gd name="T33" fmla="*/ 10 h 68"/>
                      <a:gd name="T34" fmla="*/ 5 w 97"/>
                      <a:gd name="T35" fmla="*/ 5 h 68"/>
                      <a:gd name="T36" fmla="*/ 10 w 97"/>
                      <a:gd name="T37" fmla="*/ 2 h 68"/>
                      <a:gd name="T38" fmla="*/ 32 w 97"/>
                      <a:gd name="T39" fmla="*/ 0 h 68"/>
                      <a:gd name="T40" fmla="*/ 48 w 97"/>
                      <a:gd name="T41" fmla="*/ 0 h 68"/>
                      <a:gd name="T42" fmla="*/ 64 w 97"/>
                      <a:gd name="T43" fmla="*/ 0 h 68"/>
                      <a:gd name="T44" fmla="*/ 86 w 97"/>
                      <a:gd name="T45" fmla="*/ 2 h 68"/>
                      <a:gd name="T46" fmla="*/ 92 w 97"/>
                      <a:gd name="T47" fmla="*/ 5 h 68"/>
                      <a:gd name="T48" fmla="*/ 95 w 97"/>
                      <a:gd name="T49" fmla="*/ 10 h 68"/>
                      <a:gd name="T50" fmla="*/ 38 w 97"/>
                      <a:gd name="T51" fmla="*/ 48 h 68"/>
                      <a:gd name="T52" fmla="*/ 64 w 97"/>
                      <a:gd name="T53" fmla="*/ 34 h 68"/>
                      <a:gd name="T54" fmla="*/ 38 w 97"/>
                      <a:gd name="T55" fmla="*/ 20 h 68"/>
                      <a:gd name="T56" fmla="*/ 38 w 97"/>
                      <a:gd name="T57" fmla="*/ 4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7" h="68">
                        <a:moveTo>
                          <a:pt x="95" y="10"/>
                        </a:moveTo>
                        <a:cubicBezTo>
                          <a:pt x="96" y="14"/>
                          <a:pt x="96" y="19"/>
                          <a:pt x="97" y="25"/>
                        </a:cubicBezTo>
                        <a:cubicBezTo>
                          <a:pt x="97" y="34"/>
                          <a:pt x="97" y="34"/>
                          <a:pt x="97" y="34"/>
                        </a:cubicBezTo>
                        <a:cubicBezTo>
                          <a:pt x="97" y="43"/>
                          <a:pt x="97" y="43"/>
                          <a:pt x="97" y="43"/>
                        </a:cubicBezTo>
                        <a:cubicBezTo>
                          <a:pt x="96" y="49"/>
                          <a:pt x="96" y="54"/>
                          <a:pt x="95" y="58"/>
                        </a:cubicBezTo>
                        <a:cubicBezTo>
                          <a:pt x="94" y="60"/>
                          <a:pt x="93" y="61"/>
                          <a:pt x="92" y="63"/>
                        </a:cubicBezTo>
                        <a:cubicBezTo>
                          <a:pt x="90" y="64"/>
                          <a:pt x="88" y="65"/>
                          <a:pt x="86" y="66"/>
                        </a:cubicBezTo>
                        <a:cubicBezTo>
                          <a:pt x="83" y="67"/>
                          <a:pt x="76" y="68"/>
                          <a:pt x="64" y="68"/>
                        </a:cubicBezTo>
                        <a:cubicBezTo>
                          <a:pt x="48" y="68"/>
                          <a:pt x="48" y="68"/>
                          <a:pt x="48" y="68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21" y="68"/>
                          <a:pt x="13" y="67"/>
                          <a:pt x="10" y="66"/>
                        </a:cubicBezTo>
                        <a:cubicBezTo>
                          <a:pt x="8" y="65"/>
                          <a:pt x="6" y="64"/>
                          <a:pt x="5" y="63"/>
                        </a:cubicBezTo>
                        <a:cubicBezTo>
                          <a:pt x="3" y="61"/>
                          <a:pt x="2" y="60"/>
                          <a:pt x="2" y="58"/>
                        </a:cubicBezTo>
                        <a:cubicBezTo>
                          <a:pt x="1" y="54"/>
                          <a:pt x="0" y="49"/>
                          <a:pt x="0" y="43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0" y="31"/>
                          <a:pt x="0" y="28"/>
                          <a:pt x="0" y="25"/>
                        </a:cubicBezTo>
                        <a:cubicBezTo>
                          <a:pt x="0" y="19"/>
                          <a:pt x="1" y="14"/>
                          <a:pt x="2" y="10"/>
                        </a:cubicBezTo>
                        <a:cubicBezTo>
                          <a:pt x="2" y="8"/>
                          <a:pt x="3" y="7"/>
                          <a:pt x="5" y="5"/>
                        </a:cubicBezTo>
                        <a:cubicBezTo>
                          <a:pt x="6" y="3"/>
                          <a:pt x="8" y="2"/>
                          <a:pt x="10" y="2"/>
                        </a:cubicBezTo>
                        <a:cubicBezTo>
                          <a:pt x="13" y="1"/>
                          <a:pt x="21" y="0"/>
                          <a:pt x="32" y="0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76" y="0"/>
                          <a:pt x="83" y="1"/>
                          <a:pt x="86" y="2"/>
                        </a:cubicBezTo>
                        <a:cubicBezTo>
                          <a:pt x="88" y="2"/>
                          <a:pt x="90" y="3"/>
                          <a:pt x="92" y="5"/>
                        </a:cubicBezTo>
                        <a:cubicBezTo>
                          <a:pt x="93" y="7"/>
                          <a:pt x="94" y="8"/>
                          <a:pt x="95" y="10"/>
                        </a:cubicBezTo>
                        <a:close/>
                        <a:moveTo>
                          <a:pt x="38" y="48"/>
                        </a:moveTo>
                        <a:cubicBezTo>
                          <a:pt x="64" y="34"/>
                          <a:pt x="64" y="34"/>
                          <a:pt x="64" y="34"/>
                        </a:cubicBezTo>
                        <a:cubicBezTo>
                          <a:pt x="38" y="20"/>
                          <a:pt x="38" y="20"/>
                          <a:pt x="38" y="20"/>
                        </a:cubicBezTo>
                        <a:lnTo>
                          <a:pt x="38" y="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91" name="Rectangle 74"/>
            <p:cNvSpPr>
              <a:spLocks noChangeArrowheads="1"/>
            </p:cNvSpPr>
            <p:nvPr userDrawn="1"/>
          </p:nvSpPr>
          <p:spPr bwMode="auto">
            <a:xfrm>
              <a:off x="2769366" y="7161347"/>
              <a:ext cx="4142384" cy="44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algn="l" defTabSz="1371600" rtl="0" eaLnBrk="1" latinLnBrk="0" hangingPunct="1">
                <a:lnSpc>
                  <a:spcPts val="4000"/>
                </a:lnSpc>
              </a:pPr>
              <a:r>
                <a:rPr lang="en-GB" altLang="el-GR" sz="2000" b="1" kern="1200" spc="300" baseline="0" dirty="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 US:</a:t>
              </a:r>
              <a:endParaRPr kumimoji="0" lang="el-GR" altLang="el-GR" sz="3200" b="0" i="0" u="none" strike="noStrike" kern="1200" cap="none" normalizeH="0" baseline="0" dirty="0">
                <a:ln>
                  <a:noFill/>
                </a:ln>
                <a:solidFill>
                  <a:srgbClr val="285F7D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" y="-189794"/>
            <a:ext cx="6172521" cy="2461301"/>
          </a:xfrm>
          <a:prstGeom prst="rect">
            <a:avLst/>
          </a:prstGeom>
        </p:spPr>
      </p:pic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909D0A59-4346-2DA7-9DDC-88138922FD8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874" y="9343587"/>
            <a:ext cx="2423582" cy="6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4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68" y="0"/>
            <a:ext cx="8111932" cy="8121600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90"/>
            <a:ext cx="7812040" cy="3432055"/>
          </a:xfrm>
          <a:prstGeom prst="rect">
            <a:avLst/>
          </a:prstGeom>
        </p:spPr>
      </p:pic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654304" y="6474687"/>
            <a:ext cx="15404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Company</a:t>
            </a: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275E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6"/>
          <p:cNvSpPr>
            <a:spLocks noChangeArrowheads="1"/>
          </p:cNvSpPr>
          <p:nvPr userDrawn="1"/>
        </p:nvSpPr>
        <p:spPr bwMode="auto">
          <a:xfrm>
            <a:off x="654304" y="5826987"/>
            <a:ext cx="33598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Name</a:t>
            </a:r>
            <a:r>
              <a:rPr kumimoji="0" lang="en-US" alt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Surname</a:t>
            </a: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654304" y="4251115"/>
            <a:ext cx="1803379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2881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Event</a:t>
            </a:r>
            <a:endParaRPr kumimoji="0" lang="el-GR" altLang="el-GR" sz="5400" b="0" i="0" u="none" strike="noStrike" kern="1200" cap="none" spc="0" normalizeH="0" baseline="0" noProof="0" dirty="0">
              <a:ln>
                <a:noFill/>
              </a:ln>
              <a:solidFill>
                <a:srgbClr val="275E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4" name="Ευθεία γραμμή σύνδεσης 43"/>
          <p:cNvCxnSpPr/>
          <p:nvPr userDrawn="1"/>
        </p:nvCxnSpPr>
        <p:spPr>
          <a:xfrm>
            <a:off x="14812714" y="8749764"/>
            <a:ext cx="0" cy="1191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Εικόνα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417" y="9113732"/>
            <a:ext cx="2426869" cy="50964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8739280"/>
            <a:ext cx="1180627" cy="42601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81" y="8607629"/>
            <a:ext cx="837979" cy="56574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r="15040"/>
          <a:stretch/>
        </p:blipFill>
        <p:spPr>
          <a:xfrm>
            <a:off x="3647459" y="8665970"/>
            <a:ext cx="623313" cy="49848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14" y="8576743"/>
            <a:ext cx="1229419" cy="72637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29986" r="2331" b="28694"/>
          <a:stretch/>
        </p:blipFill>
        <p:spPr>
          <a:xfrm>
            <a:off x="6376391" y="8489563"/>
            <a:ext cx="1850159" cy="8018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3041"/>
          <a:stretch/>
        </p:blipFill>
        <p:spPr>
          <a:xfrm>
            <a:off x="8568023" y="8703041"/>
            <a:ext cx="1156090" cy="498489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33020" r="23848" b="33020"/>
          <a:stretch/>
        </p:blipFill>
        <p:spPr>
          <a:xfrm>
            <a:off x="10197055" y="8701075"/>
            <a:ext cx="1197977" cy="477706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974" y="8575219"/>
            <a:ext cx="934912" cy="605848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351" y="8806593"/>
            <a:ext cx="960653" cy="323741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9338229"/>
            <a:ext cx="942810" cy="628761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5565"/>
          <a:stretch/>
        </p:blipFill>
        <p:spPr>
          <a:xfrm>
            <a:off x="2139358" y="9467474"/>
            <a:ext cx="622811" cy="553904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76" y="9563346"/>
            <a:ext cx="1494691" cy="411040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4592" r="5166" b="9327"/>
          <a:stretch/>
        </p:blipFill>
        <p:spPr>
          <a:xfrm>
            <a:off x="5382874" y="9579162"/>
            <a:ext cx="1326483" cy="372078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4" y="9547673"/>
            <a:ext cx="862443" cy="449650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14" y="9557661"/>
            <a:ext cx="835608" cy="425046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29" y="9573754"/>
            <a:ext cx="1616700" cy="385402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34" y="9576890"/>
            <a:ext cx="1815476" cy="377676"/>
          </a:xfrm>
          <a:prstGeom prst="rect">
            <a:avLst/>
          </a:prstGeom>
        </p:spPr>
      </p:pic>
      <p:sp>
        <p:nvSpPr>
          <p:cNvPr id="35" name="Ορθογώνιο 34"/>
          <p:cNvSpPr/>
          <p:nvPr userDrawn="1"/>
        </p:nvSpPr>
        <p:spPr>
          <a:xfrm>
            <a:off x="0" y="8100919"/>
            <a:ext cx="18288000" cy="3337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9"/>
          <p:cNvSpPr>
            <a:spLocks noChangeArrowheads="1"/>
          </p:cNvSpPr>
          <p:nvPr userDrawn="1"/>
        </p:nvSpPr>
        <p:spPr bwMode="auto">
          <a:xfrm>
            <a:off x="654304" y="8180742"/>
            <a:ext cx="10385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l-GR" altLang="el-GR" sz="12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ARTNERS</a:t>
            </a:r>
            <a:endParaRPr kumimoji="0" lang="el-GR" altLang="el-GR" sz="1200" b="0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7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rgbClr val="F695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75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7775" y="2564608"/>
            <a:ext cx="15773400" cy="2515392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7775" y="5377128"/>
            <a:ext cx="15773400" cy="3225005"/>
          </a:xfrm>
        </p:spPr>
        <p:txBody>
          <a:bodyPr/>
          <a:lstStyle>
            <a:lvl1pPr marL="0" indent="0">
              <a:buNone/>
              <a:defRPr sz="3600">
                <a:solidFill>
                  <a:srgbClr val="0E4C6D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Main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0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56265" y="2738438"/>
            <a:ext cx="7069667" cy="6527007"/>
          </a:xfrm>
        </p:spPr>
        <p:txBody>
          <a:bodyPr/>
          <a:lstStyle>
            <a:lvl1pPr>
              <a:defRPr/>
            </a:lvl1pPr>
            <a:lvl2pPr>
              <a:defRPr b="1">
                <a:solidFill>
                  <a:srgbClr val="7CBF95"/>
                </a:solidFill>
              </a:defRPr>
            </a:lvl2pPr>
            <a:lvl3pPr>
              <a:defRPr>
                <a:solidFill>
                  <a:srgbClr val="268080"/>
                </a:solidFill>
              </a:defRPr>
            </a:lvl3pPr>
            <a:lvl4pPr>
              <a:defRPr>
                <a:solidFill>
                  <a:srgbClr val="F695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966199" y="2738438"/>
            <a:ext cx="7069667" cy="6527007"/>
          </a:xfrm>
        </p:spPr>
        <p:txBody>
          <a:bodyPr/>
          <a:lstStyle>
            <a:lvl1pPr>
              <a:defRPr/>
            </a:lvl1pPr>
            <a:lvl2pPr>
              <a:defRPr b="1">
                <a:solidFill>
                  <a:srgbClr val="7CBF95"/>
                </a:solidFill>
              </a:defRPr>
            </a:lvl2pPr>
            <a:lvl3pPr>
              <a:defRPr>
                <a:solidFill>
                  <a:srgbClr val="268080"/>
                </a:solidFill>
              </a:defRPr>
            </a:lvl3pPr>
            <a:lvl4pPr>
              <a:defRPr>
                <a:solidFill>
                  <a:srgbClr val="F695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Text template style 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7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0" y="1444337"/>
            <a:ext cx="14613466" cy="10916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9015" y="2657209"/>
            <a:ext cx="7074243" cy="100039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Text template style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29015" y="3843869"/>
            <a:ext cx="7074243" cy="5626889"/>
          </a:xfrm>
        </p:spPr>
        <p:txBody>
          <a:bodyPr/>
          <a:lstStyle>
            <a:lvl1pPr>
              <a:defRPr sz="3200">
                <a:solidFill>
                  <a:srgbClr val="268080"/>
                </a:solidFill>
              </a:defRPr>
            </a:lvl1pPr>
            <a:lvl2pPr>
              <a:defRPr sz="2800" b="1">
                <a:solidFill>
                  <a:srgbClr val="7CBF95"/>
                </a:solidFill>
              </a:defRPr>
            </a:lvl2pPr>
            <a:lvl3pPr>
              <a:defRPr sz="2400">
                <a:solidFill>
                  <a:srgbClr val="268080"/>
                </a:solidFill>
              </a:defRPr>
            </a:lvl3pPr>
            <a:lvl4pPr>
              <a:defRPr sz="2200">
                <a:solidFill>
                  <a:srgbClr val="F69560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26785" y="2657209"/>
            <a:ext cx="7109081" cy="100039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Text Template Style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26785" y="3843869"/>
            <a:ext cx="7109081" cy="5626889"/>
          </a:xfrm>
        </p:spPr>
        <p:txBody>
          <a:bodyPr/>
          <a:lstStyle>
            <a:lvl1pPr>
              <a:defRPr sz="3200">
                <a:solidFill>
                  <a:srgbClr val="268080"/>
                </a:solidFill>
              </a:defRPr>
            </a:lvl1pPr>
            <a:lvl2pPr>
              <a:defRPr sz="2800" b="1">
                <a:solidFill>
                  <a:srgbClr val="7CBF95"/>
                </a:solidFill>
              </a:defRPr>
            </a:lvl2pPr>
            <a:lvl3pPr>
              <a:defRPr sz="2400">
                <a:solidFill>
                  <a:srgbClr val="268080"/>
                </a:solidFill>
              </a:defRPr>
            </a:lvl3pPr>
            <a:lvl4pPr>
              <a:defRPr sz="2200">
                <a:solidFill>
                  <a:srgbClr val="F69560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>
                <a:solidFill>
                  <a:srgbClr val="268080"/>
                </a:solidFill>
              </a:defRPr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285F7D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Main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1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92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9683" y="1481138"/>
            <a:ext cx="6123250" cy="16049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36933" y="1481137"/>
            <a:ext cx="8314267" cy="7645929"/>
          </a:xfrm>
        </p:spPr>
        <p:txBody>
          <a:bodyPr/>
          <a:lstStyle>
            <a:lvl1pPr>
              <a:defRPr sz="3600" baseline="0">
                <a:solidFill>
                  <a:srgbClr val="268080"/>
                </a:solidFill>
              </a:defRPr>
            </a:lvl1pPr>
            <a:lvl2pPr>
              <a:defRPr sz="3200">
                <a:solidFill>
                  <a:srgbClr val="285F7D"/>
                </a:solidFill>
              </a:defRPr>
            </a:lvl2pPr>
            <a:lvl3pPr>
              <a:defRPr sz="2800">
                <a:solidFill>
                  <a:srgbClr val="7CBF95"/>
                </a:solidFill>
              </a:defRPr>
            </a:lvl3pPr>
            <a:lvl4pPr>
              <a:defRPr sz="2400">
                <a:solidFill>
                  <a:srgbClr val="F69560"/>
                </a:solidFill>
              </a:defRPr>
            </a:lvl4pPr>
            <a:lvl5pPr>
              <a:defRPr sz="2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Text template text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335866"/>
            <a:ext cx="6123250" cy="5791199"/>
          </a:xfrm>
        </p:spPr>
        <p:txBody>
          <a:bodyPr/>
          <a:lstStyle>
            <a:lvl1pPr marL="0" indent="0">
              <a:buNone/>
              <a:defRPr sz="2400" baseline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Main subtitle style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45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9682" y="1481136"/>
            <a:ext cx="6261099" cy="160496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8176418" cy="7310438"/>
          </a:xfrm>
        </p:spPr>
        <p:txBody>
          <a:bodyPr anchor="t">
            <a:norm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59682" y="3217332"/>
            <a:ext cx="6261099" cy="5586149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Main subtitle style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27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2400" y="2877015"/>
            <a:ext cx="14613466" cy="6537917"/>
          </a:xfrm>
        </p:spPr>
        <p:txBody>
          <a:bodyPr vert="eaVert"/>
          <a:lstStyle>
            <a:lvl1pPr>
              <a:defRPr sz="3600" baseline="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5th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55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02266"/>
            <a:ext cx="1864783" cy="829733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2400" y="1202266"/>
            <a:ext cx="11436350" cy="8297333"/>
          </a:xfrm>
        </p:spPr>
        <p:txBody>
          <a:bodyPr vert="eaVert"/>
          <a:lstStyle>
            <a:lvl1pPr>
              <a:defRPr sz="3600"/>
            </a:lvl1pPr>
            <a:lvl2pPr>
              <a:defRPr sz="3200">
                <a:solidFill>
                  <a:srgbClr val="268080"/>
                </a:solidFill>
              </a:defRPr>
            </a:lvl2pPr>
            <a:lvl3pPr>
              <a:defRPr sz="2800">
                <a:solidFill>
                  <a:srgbClr val="7CBF95"/>
                </a:solidFill>
              </a:defRPr>
            </a:lvl3pPr>
            <a:lvl4pPr>
              <a:defRPr sz="2400">
                <a:solidFill>
                  <a:srgbClr val="F69560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31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Εικόνα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68" y="0"/>
            <a:ext cx="8111932" cy="8121600"/>
          </a:xfrm>
          <a:prstGeom prst="rect">
            <a:avLst/>
          </a:prstGeom>
        </p:spPr>
      </p:pic>
      <p:pic>
        <p:nvPicPr>
          <p:cNvPr id="62" name="Εικόνα 6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2040" cy="3432055"/>
          </a:xfrm>
          <a:prstGeom prst="rect">
            <a:avLst/>
          </a:prstGeom>
        </p:spPr>
      </p:pic>
      <p:sp>
        <p:nvSpPr>
          <p:cNvPr id="66" name="Rectangle 74"/>
          <p:cNvSpPr>
            <a:spLocks noChangeArrowheads="1"/>
          </p:cNvSpPr>
          <p:nvPr userDrawn="1"/>
        </p:nvSpPr>
        <p:spPr bwMode="auto">
          <a:xfrm>
            <a:off x="5300506" y="4972807"/>
            <a:ext cx="414238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2000" b="1" i="0" u="none" strike="noStrike" kern="1200" cap="none" spc="300" normalizeH="0" baseline="0" noProof="0" dirty="0">
                <a:ln>
                  <a:noFill/>
                </a:ln>
                <a:solidFill>
                  <a:srgbClr val="26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US: </a:t>
            </a:r>
            <a:r>
              <a:rPr kumimoji="0" lang="en-GB" alt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info@domain.eu</a:t>
            </a: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srgbClr val="285F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Ομάδα 5"/>
          <p:cNvGrpSpPr/>
          <p:nvPr userDrawn="1"/>
        </p:nvGrpSpPr>
        <p:grpSpPr>
          <a:xfrm>
            <a:off x="659326" y="7161777"/>
            <a:ext cx="1943777" cy="454637"/>
            <a:chOff x="277751" y="6642783"/>
            <a:chExt cx="1943777" cy="454637"/>
          </a:xfrm>
        </p:grpSpPr>
        <p:sp>
          <p:nvSpPr>
            <p:cNvPr id="15" name="Rectangle 65"/>
            <p:cNvSpPr>
              <a:spLocks noChangeArrowheads="1"/>
            </p:cNvSpPr>
            <p:nvPr userDrawn="1"/>
          </p:nvSpPr>
          <p:spPr bwMode="auto">
            <a:xfrm>
              <a:off x="823709" y="6732931"/>
              <a:ext cx="13978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371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Project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 Name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Ομάδα 15"/>
            <p:cNvGrpSpPr/>
            <p:nvPr userDrawn="1"/>
          </p:nvGrpSpPr>
          <p:grpSpPr>
            <a:xfrm>
              <a:off x="277751" y="6642783"/>
              <a:ext cx="448955" cy="454637"/>
              <a:chOff x="1854138" y="7202107"/>
              <a:chExt cx="448955" cy="454637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1854138" y="7202107"/>
                <a:ext cx="448955" cy="454637"/>
              </a:xfrm>
              <a:prstGeom prst="ellipse">
                <a:avLst/>
              </a:prstGeom>
              <a:solidFill>
                <a:srgbClr val="268080"/>
              </a:solidFill>
              <a:ln w="269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2020838" y="7334709"/>
                <a:ext cx="104188" cy="204587"/>
              </a:xfrm>
              <a:custGeom>
                <a:avLst/>
                <a:gdLst>
                  <a:gd name="T0" fmla="*/ 14 w 49"/>
                  <a:gd name="T1" fmla="*/ 52 h 95"/>
                  <a:gd name="T2" fmla="*/ 0 w 49"/>
                  <a:gd name="T3" fmla="*/ 52 h 95"/>
                  <a:gd name="T4" fmla="*/ 0 w 49"/>
                  <a:gd name="T5" fmla="*/ 35 h 95"/>
                  <a:gd name="T6" fmla="*/ 14 w 49"/>
                  <a:gd name="T7" fmla="*/ 35 h 95"/>
                  <a:gd name="T8" fmla="*/ 14 w 49"/>
                  <a:gd name="T9" fmla="*/ 22 h 95"/>
                  <a:gd name="T10" fmla="*/ 20 w 49"/>
                  <a:gd name="T11" fmla="*/ 6 h 95"/>
                  <a:gd name="T12" fmla="*/ 36 w 49"/>
                  <a:gd name="T13" fmla="*/ 0 h 95"/>
                  <a:gd name="T14" fmla="*/ 49 w 49"/>
                  <a:gd name="T15" fmla="*/ 1 h 95"/>
                  <a:gd name="T16" fmla="*/ 49 w 49"/>
                  <a:gd name="T17" fmla="*/ 16 h 95"/>
                  <a:gd name="T18" fmla="*/ 40 w 49"/>
                  <a:gd name="T19" fmla="*/ 16 h 95"/>
                  <a:gd name="T20" fmla="*/ 33 w 49"/>
                  <a:gd name="T21" fmla="*/ 18 h 95"/>
                  <a:gd name="T22" fmla="*/ 32 w 49"/>
                  <a:gd name="T23" fmla="*/ 24 h 95"/>
                  <a:gd name="T24" fmla="*/ 32 w 49"/>
                  <a:gd name="T25" fmla="*/ 35 h 95"/>
                  <a:gd name="T26" fmla="*/ 47 w 49"/>
                  <a:gd name="T27" fmla="*/ 35 h 95"/>
                  <a:gd name="T28" fmla="*/ 45 w 49"/>
                  <a:gd name="T29" fmla="*/ 52 h 95"/>
                  <a:gd name="T30" fmla="*/ 32 w 49"/>
                  <a:gd name="T31" fmla="*/ 52 h 95"/>
                  <a:gd name="T32" fmla="*/ 32 w 49"/>
                  <a:gd name="T33" fmla="*/ 95 h 95"/>
                  <a:gd name="T34" fmla="*/ 14 w 49"/>
                  <a:gd name="T35" fmla="*/ 95 h 95"/>
                  <a:gd name="T36" fmla="*/ 14 w 49"/>
                  <a:gd name="T37" fmla="*/ 5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95">
                    <a:moveTo>
                      <a:pt x="14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5"/>
                      <a:pt x="16" y="10"/>
                      <a:pt x="20" y="6"/>
                    </a:cubicBezTo>
                    <a:cubicBezTo>
                      <a:pt x="24" y="2"/>
                      <a:pt x="29" y="0"/>
                      <a:pt x="36" y="0"/>
                    </a:cubicBezTo>
                    <a:cubicBezTo>
                      <a:pt x="41" y="0"/>
                      <a:pt x="46" y="0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7" y="16"/>
                      <a:pt x="34" y="16"/>
                      <a:pt x="33" y="18"/>
                    </a:cubicBezTo>
                    <a:cubicBezTo>
                      <a:pt x="32" y="19"/>
                      <a:pt x="32" y="21"/>
                      <a:pt x="32" y="24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14" y="95"/>
                      <a:pt x="14" y="95"/>
                      <a:pt x="14" y="95"/>
                    </a:cubicBezTo>
                    <a:lnTo>
                      <a:pt x="14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Ομάδα 4"/>
          <p:cNvGrpSpPr/>
          <p:nvPr userDrawn="1"/>
        </p:nvGrpSpPr>
        <p:grpSpPr>
          <a:xfrm>
            <a:off x="2965351" y="7161777"/>
            <a:ext cx="1906379" cy="454637"/>
            <a:chOff x="2958152" y="6630429"/>
            <a:chExt cx="1906379" cy="454637"/>
          </a:xfrm>
        </p:grpSpPr>
        <p:grpSp>
          <p:nvGrpSpPr>
            <p:cNvPr id="21" name="Ομάδα 20"/>
            <p:cNvGrpSpPr/>
            <p:nvPr userDrawn="1"/>
          </p:nvGrpSpPr>
          <p:grpSpPr>
            <a:xfrm>
              <a:off x="2958152" y="6630429"/>
              <a:ext cx="450849" cy="454637"/>
              <a:chOff x="8423662" y="7202107"/>
              <a:chExt cx="450849" cy="454637"/>
            </a:xfrm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8423662" y="7202107"/>
                <a:ext cx="450849" cy="454637"/>
              </a:xfrm>
              <a:prstGeom prst="ellipse">
                <a:avLst/>
              </a:prstGeom>
              <a:solidFill>
                <a:srgbClr val="268080"/>
              </a:solidFill>
              <a:ln w="269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8567631" y="7327132"/>
                <a:ext cx="172384" cy="174278"/>
              </a:xfrm>
              <a:custGeom>
                <a:avLst/>
                <a:gdLst>
                  <a:gd name="T0" fmla="*/ 3 w 80"/>
                  <a:gd name="T1" fmla="*/ 16 h 80"/>
                  <a:gd name="T2" fmla="*/ 0 w 80"/>
                  <a:gd name="T3" fmla="*/ 9 h 80"/>
                  <a:gd name="T4" fmla="*/ 3 w 80"/>
                  <a:gd name="T5" fmla="*/ 3 h 80"/>
                  <a:gd name="T6" fmla="*/ 10 w 80"/>
                  <a:gd name="T7" fmla="*/ 0 h 80"/>
                  <a:gd name="T8" fmla="*/ 16 w 80"/>
                  <a:gd name="T9" fmla="*/ 3 h 80"/>
                  <a:gd name="T10" fmla="*/ 19 w 80"/>
                  <a:gd name="T11" fmla="*/ 9 h 80"/>
                  <a:gd name="T12" fmla="*/ 16 w 80"/>
                  <a:gd name="T13" fmla="*/ 16 h 80"/>
                  <a:gd name="T14" fmla="*/ 10 w 80"/>
                  <a:gd name="T15" fmla="*/ 19 h 80"/>
                  <a:gd name="T16" fmla="*/ 3 w 80"/>
                  <a:gd name="T17" fmla="*/ 16 h 80"/>
                  <a:gd name="T18" fmla="*/ 1 w 80"/>
                  <a:gd name="T19" fmla="*/ 80 h 80"/>
                  <a:gd name="T20" fmla="*/ 1 w 80"/>
                  <a:gd name="T21" fmla="*/ 26 h 80"/>
                  <a:gd name="T22" fmla="*/ 18 w 80"/>
                  <a:gd name="T23" fmla="*/ 26 h 80"/>
                  <a:gd name="T24" fmla="*/ 18 w 80"/>
                  <a:gd name="T25" fmla="*/ 80 h 80"/>
                  <a:gd name="T26" fmla="*/ 1 w 80"/>
                  <a:gd name="T27" fmla="*/ 80 h 80"/>
                  <a:gd name="T28" fmla="*/ 63 w 80"/>
                  <a:gd name="T29" fmla="*/ 80 h 80"/>
                  <a:gd name="T30" fmla="*/ 63 w 80"/>
                  <a:gd name="T31" fmla="*/ 54 h 80"/>
                  <a:gd name="T32" fmla="*/ 62 w 80"/>
                  <a:gd name="T33" fmla="*/ 44 h 80"/>
                  <a:gd name="T34" fmla="*/ 55 w 80"/>
                  <a:gd name="T35" fmla="*/ 40 h 80"/>
                  <a:gd name="T36" fmla="*/ 47 w 80"/>
                  <a:gd name="T37" fmla="*/ 44 h 80"/>
                  <a:gd name="T38" fmla="*/ 45 w 80"/>
                  <a:gd name="T39" fmla="*/ 53 h 80"/>
                  <a:gd name="T40" fmla="*/ 45 w 80"/>
                  <a:gd name="T41" fmla="*/ 80 h 80"/>
                  <a:gd name="T42" fmla="*/ 28 w 80"/>
                  <a:gd name="T43" fmla="*/ 80 h 80"/>
                  <a:gd name="T44" fmla="*/ 28 w 80"/>
                  <a:gd name="T45" fmla="*/ 26 h 80"/>
                  <a:gd name="T46" fmla="*/ 44 w 80"/>
                  <a:gd name="T47" fmla="*/ 26 h 80"/>
                  <a:gd name="T48" fmla="*/ 44 w 80"/>
                  <a:gd name="T49" fmla="*/ 34 h 80"/>
                  <a:gd name="T50" fmla="*/ 45 w 80"/>
                  <a:gd name="T51" fmla="*/ 34 h 80"/>
                  <a:gd name="T52" fmla="*/ 50 w 80"/>
                  <a:gd name="T53" fmla="*/ 28 h 80"/>
                  <a:gd name="T54" fmla="*/ 60 w 80"/>
                  <a:gd name="T55" fmla="*/ 25 h 80"/>
                  <a:gd name="T56" fmla="*/ 76 w 80"/>
                  <a:gd name="T57" fmla="*/ 32 h 80"/>
                  <a:gd name="T58" fmla="*/ 80 w 80"/>
                  <a:gd name="T59" fmla="*/ 51 h 80"/>
                  <a:gd name="T60" fmla="*/ 80 w 80"/>
                  <a:gd name="T61" fmla="*/ 80 h 80"/>
                  <a:gd name="T62" fmla="*/ 63 w 80"/>
                  <a:gd name="T6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" h="80">
                    <a:moveTo>
                      <a:pt x="3" y="16"/>
                    </a:moveTo>
                    <a:cubicBezTo>
                      <a:pt x="1" y="14"/>
                      <a:pt x="0" y="12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2" y="0"/>
                      <a:pt x="15" y="1"/>
                      <a:pt x="16" y="3"/>
                    </a:cubicBezTo>
                    <a:cubicBezTo>
                      <a:pt x="18" y="5"/>
                      <a:pt x="19" y="7"/>
                      <a:pt x="19" y="9"/>
                    </a:cubicBezTo>
                    <a:cubicBezTo>
                      <a:pt x="19" y="12"/>
                      <a:pt x="18" y="14"/>
                      <a:pt x="16" y="16"/>
                    </a:cubicBezTo>
                    <a:cubicBezTo>
                      <a:pt x="15" y="18"/>
                      <a:pt x="12" y="19"/>
                      <a:pt x="10" y="19"/>
                    </a:cubicBezTo>
                    <a:cubicBezTo>
                      <a:pt x="7" y="19"/>
                      <a:pt x="5" y="18"/>
                      <a:pt x="3" y="16"/>
                    </a:cubicBezTo>
                    <a:close/>
                    <a:moveTo>
                      <a:pt x="1" y="80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80"/>
                      <a:pt x="18" y="80"/>
                      <a:pt x="18" y="80"/>
                    </a:cubicBezTo>
                    <a:lnTo>
                      <a:pt x="1" y="80"/>
                    </a:lnTo>
                    <a:close/>
                    <a:moveTo>
                      <a:pt x="63" y="80"/>
                    </a:move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49"/>
                      <a:pt x="63" y="46"/>
                      <a:pt x="62" y="44"/>
                    </a:cubicBezTo>
                    <a:cubicBezTo>
                      <a:pt x="61" y="41"/>
                      <a:pt x="59" y="40"/>
                      <a:pt x="55" y="40"/>
                    </a:cubicBezTo>
                    <a:cubicBezTo>
                      <a:pt x="51" y="40"/>
                      <a:pt x="48" y="41"/>
                      <a:pt x="47" y="44"/>
                    </a:cubicBezTo>
                    <a:cubicBezTo>
                      <a:pt x="45" y="46"/>
                      <a:pt x="45" y="49"/>
                      <a:pt x="45" y="5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6" y="31"/>
                      <a:pt x="48" y="29"/>
                      <a:pt x="50" y="28"/>
                    </a:cubicBezTo>
                    <a:cubicBezTo>
                      <a:pt x="53" y="26"/>
                      <a:pt x="56" y="25"/>
                      <a:pt x="60" y="25"/>
                    </a:cubicBezTo>
                    <a:cubicBezTo>
                      <a:pt x="68" y="25"/>
                      <a:pt x="73" y="27"/>
                      <a:pt x="76" y="32"/>
                    </a:cubicBezTo>
                    <a:cubicBezTo>
                      <a:pt x="79" y="36"/>
                      <a:pt x="80" y="42"/>
                      <a:pt x="80" y="51"/>
                    </a:cubicBezTo>
                    <a:cubicBezTo>
                      <a:pt x="80" y="80"/>
                      <a:pt x="80" y="80"/>
                      <a:pt x="80" y="80"/>
                    </a:cubicBezTo>
                    <a:lnTo>
                      <a:pt x="63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65"/>
            <p:cNvSpPr>
              <a:spLocks noChangeArrowheads="1"/>
            </p:cNvSpPr>
            <p:nvPr userDrawn="1"/>
          </p:nvSpPr>
          <p:spPr bwMode="auto">
            <a:xfrm>
              <a:off x="3468315" y="6719248"/>
              <a:ext cx="13962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371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Project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 Name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Ομάδα 6"/>
          <p:cNvGrpSpPr/>
          <p:nvPr userDrawn="1"/>
        </p:nvGrpSpPr>
        <p:grpSpPr>
          <a:xfrm>
            <a:off x="5270888" y="7161777"/>
            <a:ext cx="2177815" cy="454637"/>
            <a:chOff x="277751" y="7426734"/>
            <a:chExt cx="2177815" cy="454637"/>
          </a:xfrm>
        </p:grpSpPr>
        <p:sp>
          <p:nvSpPr>
            <p:cNvPr id="68" name="Rectangle 65"/>
            <p:cNvSpPr>
              <a:spLocks noChangeArrowheads="1"/>
            </p:cNvSpPr>
            <p:nvPr userDrawn="1"/>
          </p:nvSpPr>
          <p:spPr bwMode="auto">
            <a:xfrm>
              <a:off x="823709" y="7516882"/>
              <a:ext cx="16318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371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@Project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 Name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2" name="Ομάδα 1"/>
            <p:cNvGrpSpPr/>
            <p:nvPr userDrawn="1"/>
          </p:nvGrpSpPr>
          <p:grpSpPr>
            <a:xfrm>
              <a:off x="277751" y="7426734"/>
              <a:ext cx="448955" cy="454637"/>
              <a:chOff x="937383" y="7221415"/>
              <a:chExt cx="448955" cy="454637"/>
            </a:xfrm>
          </p:grpSpPr>
          <p:sp>
            <p:nvSpPr>
              <p:cNvPr id="70" name="Oval 5"/>
              <p:cNvSpPr>
                <a:spLocks noChangeArrowheads="1"/>
              </p:cNvSpPr>
              <p:nvPr/>
            </p:nvSpPr>
            <p:spPr bwMode="auto">
              <a:xfrm>
                <a:off x="937383" y="7221415"/>
                <a:ext cx="448955" cy="454637"/>
              </a:xfrm>
              <a:prstGeom prst="ellipse">
                <a:avLst/>
              </a:prstGeom>
              <a:solidFill>
                <a:srgbClr val="268080"/>
              </a:solidFill>
              <a:ln w="269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6"/>
              <p:cNvSpPr>
                <a:spLocks noEditPoints="1"/>
              </p:cNvSpPr>
              <p:nvPr userDrawn="1"/>
            </p:nvSpPr>
            <p:spPr bwMode="auto">
              <a:xfrm>
                <a:off x="1076729" y="7351448"/>
                <a:ext cx="193675" cy="169862"/>
              </a:xfrm>
              <a:custGeom>
                <a:avLst/>
                <a:gdLst>
                  <a:gd name="T0" fmla="*/ 112 w 122"/>
                  <a:gd name="T1" fmla="*/ 0 h 107"/>
                  <a:gd name="T2" fmla="*/ 96 w 122"/>
                  <a:gd name="T3" fmla="*/ 0 h 107"/>
                  <a:gd name="T4" fmla="*/ 112 w 122"/>
                  <a:gd name="T5" fmla="*/ 0 h 107"/>
                  <a:gd name="T6" fmla="*/ 76 w 122"/>
                  <a:gd name="T7" fmla="*/ 46 h 107"/>
                  <a:gd name="T8" fmla="*/ 122 w 122"/>
                  <a:gd name="T9" fmla="*/ 107 h 107"/>
                  <a:gd name="T10" fmla="*/ 86 w 122"/>
                  <a:gd name="T11" fmla="*/ 107 h 107"/>
                  <a:gd name="T12" fmla="*/ 56 w 122"/>
                  <a:gd name="T13" fmla="*/ 71 h 107"/>
                  <a:gd name="T14" fmla="*/ 25 w 122"/>
                  <a:gd name="T15" fmla="*/ 107 h 107"/>
                  <a:gd name="T16" fmla="*/ 5 w 122"/>
                  <a:gd name="T17" fmla="*/ 107 h 107"/>
                  <a:gd name="T18" fmla="*/ 46 w 122"/>
                  <a:gd name="T19" fmla="*/ 56 h 107"/>
                  <a:gd name="T20" fmla="*/ 0 w 122"/>
                  <a:gd name="T21" fmla="*/ 0 h 107"/>
                  <a:gd name="T22" fmla="*/ 41 w 122"/>
                  <a:gd name="T23" fmla="*/ 0 h 107"/>
                  <a:gd name="T24" fmla="*/ 66 w 122"/>
                  <a:gd name="T25" fmla="*/ 36 h 107"/>
                  <a:gd name="T26" fmla="*/ 96 w 122"/>
                  <a:gd name="T27" fmla="*/ 0 h 107"/>
                  <a:gd name="T28" fmla="*/ 112 w 122"/>
                  <a:gd name="T29" fmla="*/ 0 h 107"/>
                  <a:gd name="T30" fmla="*/ 101 w 122"/>
                  <a:gd name="T31" fmla="*/ 97 h 107"/>
                  <a:gd name="T32" fmla="*/ 91 w 122"/>
                  <a:gd name="T33" fmla="*/ 97 h 107"/>
                  <a:gd name="T34" fmla="*/ 101 w 122"/>
                  <a:gd name="T35" fmla="*/ 97 h 107"/>
                  <a:gd name="T36" fmla="*/ 35 w 122"/>
                  <a:gd name="T37" fmla="*/ 10 h 107"/>
                  <a:gd name="T38" fmla="*/ 25 w 122"/>
                  <a:gd name="T39" fmla="*/ 10 h 107"/>
                  <a:gd name="T40" fmla="*/ 91 w 122"/>
                  <a:gd name="T41" fmla="*/ 97 h 107"/>
                  <a:gd name="T42" fmla="*/ 101 w 122"/>
                  <a:gd name="T43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07">
                    <a:moveTo>
                      <a:pt x="112" y="0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76" y="46"/>
                    </a:lnTo>
                    <a:lnTo>
                      <a:pt x="122" y="107"/>
                    </a:lnTo>
                    <a:lnTo>
                      <a:pt x="86" y="107"/>
                    </a:lnTo>
                    <a:lnTo>
                      <a:pt x="56" y="71"/>
                    </a:lnTo>
                    <a:lnTo>
                      <a:pt x="25" y="107"/>
                    </a:lnTo>
                    <a:lnTo>
                      <a:pt x="5" y="107"/>
                    </a:lnTo>
                    <a:lnTo>
                      <a:pt x="46" y="56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66" y="36"/>
                    </a:lnTo>
                    <a:lnTo>
                      <a:pt x="96" y="0"/>
                    </a:lnTo>
                    <a:lnTo>
                      <a:pt x="112" y="0"/>
                    </a:lnTo>
                    <a:close/>
                    <a:moveTo>
                      <a:pt x="101" y="97"/>
                    </a:moveTo>
                    <a:lnTo>
                      <a:pt x="91" y="97"/>
                    </a:lnTo>
                    <a:lnTo>
                      <a:pt x="101" y="97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91" y="97"/>
                    </a:lnTo>
                    <a:lnTo>
                      <a:pt x="101" y="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Ομάδα 7"/>
          <p:cNvGrpSpPr/>
          <p:nvPr userDrawn="1"/>
        </p:nvGrpSpPr>
        <p:grpSpPr>
          <a:xfrm>
            <a:off x="7841561" y="7161777"/>
            <a:ext cx="1906379" cy="454637"/>
            <a:chOff x="2958152" y="7414380"/>
            <a:chExt cx="1906379" cy="454637"/>
          </a:xfrm>
        </p:grpSpPr>
        <p:sp>
          <p:nvSpPr>
            <p:cNvPr id="75" name="Rectangle 65"/>
            <p:cNvSpPr>
              <a:spLocks noChangeArrowheads="1"/>
            </p:cNvSpPr>
            <p:nvPr userDrawn="1"/>
          </p:nvSpPr>
          <p:spPr bwMode="auto">
            <a:xfrm>
              <a:off x="3468315" y="7503199"/>
              <a:ext cx="13962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371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Project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5F7D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 Name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3" name="Ομάδα 2"/>
            <p:cNvGrpSpPr/>
            <p:nvPr userDrawn="1"/>
          </p:nvGrpSpPr>
          <p:grpSpPr>
            <a:xfrm>
              <a:off x="2958152" y="7414380"/>
              <a:ext cx="450849" cy="454637"/>
              <a:chOff x="3375272" y="7209061"/>
              <a:chExt cx="450849" cy="454637"/>
            </a:xfrm>
          </p:grpSpPr>
          <p:sp>
            <p:nvSpPr>
              <p:cNvPr id="73" name="Oval 7"/>
              <p:cNvSpPr>
                <a:spLocks noChangeArrowheads="1"/>
              </p:cNvSpPr>
              <p:nvPr userDrawn="1"/>
            </p:nvSpPr>
            <p:spPr bwMode="auto">
              <a:xfrm>
                <a:off x="3375272" y="7209061"/>
                <a:ext cx="450849" cy="454637"/>
              </a:xfrm>
              <a:prstGeom prst="ellipse">
                <a:avLst/>
              </a:prstGeom>
              <a:solidFill>
                <a:srgbClr val="268080"/>
              </a:solidFill>
              <a:ln w="269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3507081" y="7362500"/>
                <a:ext cx="208376" cy="147757"/>
              </a:xfrm>
              <a:custGeom>
                <a:avLst/>
                <a:gdLst>
                  <a:gd name="T0" fmla="*/ 95 w 97"/>
                  <a:gd name="T1" fmla="*/ 10 h 68"/>
                  <a:gd name="T2" fmla="*/ 97 w 97"/>
                  <a:gd name="T3" fmla="*/ 25 h 68"/>
                  <a:gd name="T4" fmla="*/ 97 w 97"/>
                  <a:gd name="T5" fmla="*/ 34 h 68"/>
                  <a:gd name="T6" fmla="*/ 97 w 97"/>
                  <a:gd name="T7" fmla="*/ 43 h 68"/>
                  <a:gd name="T8" fmla="*/ 95 w 97"/>
                  <a:gd name="T9" fmla="*/ 58 h 68"/>
                  <a:gd name="T10" fmla="*/ 92 w 97"/>
                  <a:gd name="T11" fmla="*/ 63 h 68"/>
                  <a:gd name="T12" fmla="*/ 86 w 97"/>
                  <a:gd name="T13" fmla="*/ 66 h 68"/>
                  <a:gd name="T14" fmla="*/ 64 w 97"/>
                  <a:gd name="T15" fmla="*/ 68 h 68"/>
                  <a:gd name="T16" fmla="*/ 48 w 97"/>
                  <a:gd name="T17" fmla="*/ 68 h 68"/>
                  <a:gd name="T18" fmla="*/ 32 w 97"/>
                  <a:gd name="T19" fmla="*/ 68 h 68"/>
                  <a:gd name="T20" fmla="*/ 10 w 97"/>
                  <a:gd name="T21" fmla="*/ 66 h 68"/>
                  <a:gd name="T22" fmla="*/ 5 w 97"/>
                  <a:gd name="T23" fmla="*/ 63 h 68"/>
                  <a:gd name="T24" fmla="*/ 2 w 97"/>
                  <a:gd name="T25" fmla="*/ 58 h 68"/>
                  <a:gd name="T26" fmla="*/ 0 w 97"/>
                  <a:gd name="T27" fmla="*/ 43 h 68"/>
                  <a:gd name="T28" fmla="*/ 0 w 97"/>
                  <a:gd name="T29" fmla="*/ 34 h 68"/>
                  <a:gd name="T30" fmla="*/ 0 w 97"/>
                  <a:gd name="T31" fmla="*/ 25 h 68"/>
                  <a:gd name="T32" fmla="*/ 2 w 97"/>
                  <a:gd name="T33" fmla="*/ 10 h 68"/>
                  <a:gd name="T34" fmla="*/ 5 w 97"/>
                  <a:gd name="T35" fmla="*/ 5 h 68"/>
                  <a:gd name="T36" fmla="*/ 10 w 97"/>
                  <a:gd name="T37" fmla="*/ 2 h 68"/>
                  <a:gd name="T38" fmla="*/ 32 w 97"/>
                  <a:gd name="T39" fmla="*/ 0 h 68"/>
                  <a:gd name="T40" fmla="*/ 48 w 97"/>
                  <a:gd name="T41" fmla="*/ 0 h 68"/>
                  <a:gd name="T42" fmla="*/ 64 w 97"/>
                  <a:gd name="T43" fmla="*/ 0 h 68"/>
                  <a:gd name="T44" fmla="*/ 86 w 97"/>
                  <a:gd name="T45" fmla="*/ 2 h 68"/>
                  <a:gd name="T46" fmla="*/ 92 w 97"/>
                  <a:gd name="T47" fmla="*/ 5 h 68"/>
                  <a:gd name="T48" fmla="*/ 95 w 97"/>
                  <a:gd name="T49" fmla="*/ 10 h 68"/>
                  <a:gd name="T50" fmla="*/ 38 w 97"/>
                  <a:gd name="T51" fmla="*/ 48 h 68"/>
                  <a:gd name="T52" fmla="*/ 64 w 97"/>
                  <a:gd name="T53" fmla="*/ 34 h 68"/>
                  <a:gd name="T54" fmla="*/ 38 w 97"/>
                  <a:gd name="T55" fmla="*/ 20 h 68"/>
                  <a:gd name="T56" fmla="*/ 38 w 97"/>
                  <a:gd name="T57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7" h="68">
                    <a:moveTo>
                      <a:pt x="95" y="10"/>
                    </a:moveTo>
                    <a:cubicBezTo>
                      <a:pt x="96" y="14"/>
                      <a:pt x="96" y="19"/>
                      <a:pt x="97" y="25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6" y="49"/>
                      <a:pt x="96" y="54"/>
                      <a:pt x="95" y="58"/>
                    </a:cubicBezTo>
                    <a:cubicBezTo>
                      <a:pt x="94" y="60"/>
                      <a:pt x="93" y="61"/>
                      <a:pt x="92" y="63"/>
                    </a:cubicBezTo>
                    <a:cubicBezTo>
                      <a:pt x="90" y="64"/>
                      <a:pt x="88" y="65"/>
                      <a:pt x="86" y="66"/>
                    </a:cubicBezTo>
                    <a:cubicBezTo>
                      <a:pt x="83" y="67"/>
                      <a:pt x="76" y="68"/>
                      <a:pt x="64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21" y="68"/>
                      <a:pt x="13" y="67"/>
                      <a:pt x="10" y="66"/>
                    </a:cubicBezTo>
                    <a:cubicBezTo>
                      <a:pt x="8" y="65"/>
                      <a:pt x="6" y="64"/>
                      <a:pt x="5" y="63"/>
                    </a:cubicBezTo>
                    <a:cubicBezTo>
                      <a:pt x="3" y="61"/>
                      <a:pt x="2" y="60"/>
                      <a:pt x="2" y="58"/>
                    </a:cubicBezTo>
                    <a:cubicBezTo>
                      <a:pt x="1" y="54"/>
                      <a:pt x="0" y="49"/>
                      <a:pt x="0" y="4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1"/>
                      <a:pt x="0" y="28"/>
                      <a:pt x="0" y="25"/>
                    </a:cubicBezTo>
                    <a:cubicBezTo>
                      <a:pt x="0" y="19"/>
                      <a:pt x="1" y="14"/>
                      <a:pt x="2" y="10"/>
                    </a:cubicBezTo>
                    <a:cubicBezTo>
                      <a:pt x="2" y="8"/>
                      <a:pt x="3" y="7"/>
                      <a:pt x="5" y="5"/>
                    </a:cubicBezTo>
                    <a:cubicBezTo>
                      <a:pt x="6" y="3"/>
                      <a:pt x="8" y="2"/>
                      <a:pt x="10" y="2"/>
                    </a:cubicBezTo>
                    <a:cubicBezTo>
                      <a:pt x="13" y="1"/>
                      <a:pt x="21" y="0"/>
                      <a:pt x="3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6" y="0"/>
                      <a:pt x="83" y="1"/>
                      <a:pt x="86" y="2"/>
                    </a:cubicBezTo>
                    <a:cubicBezTo>
                      <a:pt x="88" y="2"/>
                      <a:pt x="90" y="3"/>
                      <a:pt x="92" y="5"/>
                    </a:cubicBezTo>
                    <a:cubicBezTo>
                      <a:pt x="93" y="7"/>
                      <a:pt x="94" y="8"/>
                      <a:pt x="95" y="10"/>
                    </a:cubicBezTo>
                    <a:close/>
                    <a:moveTo>
                      <a:pt x="38" y="48"/>
                    </a:moveTo>
                    <a:cubicBezTo>
                      <a:pt x="64" y="34"/>
                      <a:pt x="64" y="34"/>
                      <a:pt x="64" y="34"/>
                    </a:cubicBezTo>
                    <a:cubicBezTo>
                      <a:pt x="38" y="20"/>
                      <a:pt x="38" y="20"/>
                      <a:pt x="38" y="20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700" b="0" i="0" u="none" strike="noStrike" kern="1200" cap="none" spc="0" normalizeH="0" baseline="0" noProof="0">
                  <a:ln>
                    <a:noFill/>
                  </a:ln>
                  <a:solidFill>
                    <a:srgbClr val="275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4" name="Ευθεία γραμμή σύνδεσης 43"/>
          <p:cNvCxnSpPr/>
          <p:nvPr userDrawn="1"/>
        </p:nvCxnSpPr>
        <p:spPr>
          <a:xfrm>
            <a:off x="14812714" y="8749764"/>
            <a:ext cx="0" cy="1191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Εικόνα 5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417" y="8707332"/>
            <a:ext cx="2426869" cy="509643"/>
          </a:xfrm>
          <a:prstGeom prst="rect">
            <a:avLst/>
          </a:prstGeom>
        </p:spPr>
      </p:pic>
      <p:pic>
        <p:nvPicPr>
          <p:cNvPr id="60" name="Εικόνα 5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8739280"/>
            <a:ext cx="1180627" cy="426010"/>
          </a:xfrm>
          <a:prstGeom prst="rect">
            <a:avLst/>
          </a:prstGeom>
        </p:spPr>
      </p:pic>
      <p:pic>
        <p:nvPicPr>
          <p:cNvPr id="61" name="Εικόνα 6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81" y="8607629"/>
            <a:ext cx="837979" cy="565742"/>
          </a:xfrm>
          <a:prstGeom prst="rect">
            <a:avLst/>
          </a:prstGeom>
        </p:spPr>
      </p:pic>
      <p:pic>
        <p:nvPicPr>
          <p:cNvPr id="63" name="Εικόνα 6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r="15040"/>
          <a:stretch/>
        </p:blipFill>
        <p:spPr>
          <a:xfrm>
            <a:off x="3647459" y="8665970"/>
            <a:ext cx="623313" cy="498489"/>
          </a:xfrm>
          <a:prstGeom prst="rect">
            <a:avLst/>
          </a:prstGeom>
        </p:spPr>
      </p:pic>
      <p:pic>
        <p:nvPicPr>
          <p:cNvPr id="64" name="Εικόνα 6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14" y="8576743"/>
            <a:ext cx="1229419" cy="726370"/>
          </a:xfrm>
          <a:prstGeom prst="rect">
            <a:avLst/>
          </a:prstGeom>
        </p:spPr>
      </p:pic>
      <p:pic>
        <p:nvPicPr>
          <p:cNvPr id="69" name="Εικόνα 6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29986" r="2331" b="28694"/>
          <a:stretch/>
        </p:blipFill>
        <p:spPr>
          <a:xfrm>
            <a:off x="6376391" y="8489563"/>
            <a:ext cx="1850159" cy="801875"/>
          </a:xfrm>
          <a:prstGeom prst="rect">
            <a:avLst/>
          </a:prstGeom>
        </p:spPr>
      </p:pic>
      <p:pic>
        <p:nvPicPr>
          <p:cNvPr id="71" name="Εικόνα 7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3041"/>
          <a:stretch/>
        </p:blipFill>
        <p:spPr>
          <a:xfrm>
            <a:off x="8568023" y="8703041"/>
            <a:ext cx="1156090" cy="498489"/>
          </a:xfrm>
          <a:prstGeom prst="rect">
            <a:avLst/>
          </a:prstGeom>
        </p:spPr>
      </p:pic>
      <p:pic>
        <p:nvPicPr>
          <p:cNvPr id="72" name="Εικόνα 7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33020" r="23848" b="33020"/>
          <a:stretch/>
        </p:blipFill>
        <p:spPr>
          <a:xfrm>
            <a:off x="10197055" y="8701075"/>
            <a:ext cx="1197977" cy="477706"/>
          </a:xfrm>
          <a:prstGeom prst="rect">
            <a:avLst/>
          </a:prstGeom>
        </p:spPr>
      </p:pic>
      <p:pic>
        <p:nvPicPr>
          <p:cNvPr id="74" name="Εικόνα 7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974" y="8575219"/>
            <a:ext cx="934912" cy="605848"/>
          </a:xfrm>
          <a:prstGeom prst="rect">
            <a:avLst/>
          </a:prstGeom>
        </p:spPr>
      </p:pic>
      <p:pic>
        <p:nvPicPr>
          <p:cNvPr id="77" name="Εικόνα 7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351" y="8806593"/>
            <a:ext cx="960653" cy="323741"/>
          </a:xfrm>
          <a:prstGeom prst="rect">
            <a:avLst/>
          </a:prstGeom>
        </p:spPr>
      </p:pic>
      <p:pic>
        <p:nvPicPr>
          <p:cNvPr id="78" name="Εικόνα 7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" y="9338229"/>
            <a:ext cx="942810" cy="628761"/>
          </a:xfrm>
          <a:prstGeom prst="rect">
            <a:avLst/>
          </a:prstGeom>
        </p:spPr>
      </p:pic>
      <p:pic>
        <p:nvPicPr>
          <p:cNvPr id="79" name="Εικόνα 7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5565"/>
          <a:stretch/>
        </p:blipFill>
        <p:spPr>
          <a:xfrm>
            <a:off x="2139358" y="9467474"/>
            <a:ext cx="622811" cy="553904"/>
          </a:xfrm>
          <a:prstGeom prst="rect">
            <a:avLst/>
          </a:prstGeom>
        </p:spPr>
      </p:pic>
      <p:pic>
        <p:nvPicPr>
          <p:cNvPr id="80" name="Εικόνα 7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76" y="9563346"/>
            <a:ext cx="1494691" cy="411040"/>
          </a:xfrm>
          <a:prstGeom prst="rect">
            <a:avLst/>
          </a:prstGeom>
        </p:spPr>
      </p:pic>
      <p:pic>
        <p:nvPicPr>
          <p:cNvPr id="81" name="Εικόνα 8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4592" r="5166" b="9327"/>
          <a:stretch/>
        </p:blipFill>
        <p:spPr>
          <a:xfrm>
            <a:off x="5382874" y="9579162"/>
            <a:ext cx="1326483" cy="372078"/>
          </a:xfrm>
          <a:prstGeom prst="rect">
            <a:avLst/>
          </a:prstGeom>
        </p:spPr>
      </p:pic>
      <p:pic>
        <p:nvPicPr>
          <p:cNvPr id="82" name="Εικόνα 8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4" y="9547673"/>
            <a:ext cx="862443" cy="449650"/>
          </a:xfrm>
          <a:prstGeom prst="rect">
            <a:avLst/>
          </a:prstGeom>
        </p:spPr>
      </p:pic>
      <p:pic>
        <p:nvPicPr>
          <p:cNvPr id="83" name="Εικόνα 8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14" y="9557661"/>
            <a:ext cx="835608" cy="425046"/>
          </a:xfrm>
          <a:prstGeom prst="rect">
            <a:avLst/>
          </a:prstGeom>
        </p:spPr>
      </p:pic>
      <p:pic>
        <p:nvPicPr>
          <p:cNvPr id="84" name="Εικόνα 8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29" y="9573754"/>
            <a:ext cx="1616700" cy="385402"/>
          </a:xfrm>
          <a:prstGeom prst="rect">
            <a:avLst/>
          </a:prstGeom>
        </p:spPr>
      </p:pic>
      <p:pic>
        <p:nvPicPr>
          <p:cNvPr id="85" name="Εικόνα 8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34" y="9576890"/>
            <a:ext cx="1815476" cy="377676"/>
          </a:xfrm>
          <a:prstGeom prst="rect">
            <a:avLst/>
          </a:prstGeom>
        </p:spPr>
      </p:pic>
      <p:sp>
        <p:nvSpPr>
          <p:cNvPr id="86" name="Ορθογώνιο 85"/>
          <p:cNvSpPr/>
          <p:nvPr userDrawn="1"/>
        </p:nvSpPr>
        <p:spPr>
          <a:xfrm>
            <a:off x="0" y="8100919"/>
            <a:ext cx="18288000" cy="3337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9"/>
          <p:cNvSpPr>
            <a:spLocks noChangeArrowheads="1"/>
          </p:cNvSpPr>
          <p:nvPr userDrawn="1"/>
        </p:nvSpPr>
        <p:spPr bwMode="auto">
          <a:xfrm>
            <a:off x="654304" y="8180742"/>
            <a:ext cx="10385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l-GR" altLang="el-GR" sz="12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ARTNERS</a:t>
            </a:r>
            <a:endParaRPr kumimoji="0" lang="el-GR" altLang="el-GR" sz="1200" b="0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74"/>
          <p:cNvSpPr>
            <a:spLocks noChangeArrowheads="1"/>
          </p:cNvSpPr>
          <p:nvPr userDrawn="1"/>
        </p:nvSpPr>
        <p:spPr bwMode="auto">
          <a:xfrm>
            <a:off x="656194" y="4972807"/>
            <a:ext cx="414238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2000" b="1" i="0" u="none" strike="noStrike" kern="1200" cap="none" spc="300" normalizeH="0" baseline="0" noProof="0" dirty="0">
                <a:ln>
                  <a:noFill/>
                </a:ln>
                <a:solidFill>
                  <a:srgbClr val="26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VISIT:</a:t>
            </a:r>
          </a:p>
          <a:p>
            <a:pPr marL="0" marR="0" lvl="0" indent="0" algn="l" defTabSz="13716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285F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www.domain.eu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285F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74"/>
          <p:cNvSpPr>
            <a:spLocks noChangeArrowheads="1"/>
          </p:cNvSpPr>
          <p:nvPr userDrawn="1"/>
        </p:nvSpPr>
        <p:spPr bwMode="auto">
          <a:xfrm>
            <a:off x="656194" y="6491125"/>
            <a:ext cx="4142384" cy="44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2000" b="1" i="0" u="none" strike="noStrike" kern="1200" cap="none" spc="300" normalizeH="0" baseline="0" noProof="0" dirty="0">
                <a:ln>
                  <a:noFill/>
                </a:ln>
                <a:solidFill>
                  <a:srgbClr val="26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US:</a:t>
            </a: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srgbClr val="285F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A4285DCA-091A-D411-A500-DFBCA0FEFEF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417" y="9405560"/>
            <a:ext cx="2426869" cy="6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rgbClr val="F695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70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7775" y="2564608"/>
            <a:ext cx="15773400" cy="2515392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7775" y="5377128"/>
            <a:ext cx="15773400" cy="3225005"/>
          </a:xfrm>
        </p:spPr>
        <p:txBody>
          <a:bodyPr/>
          <a:lstStyle>
            <a:lvl1pPr marL="0" indent="0">
              <a:buNone/>
              <a:defRPr sz="3600">
                <a:solidFill>
                  <a:srgbClr val="0E4C6D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Main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0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56265" y="2738438"/>
            <a:ext cx="7069667" cy="6527007"/>
          </a:xfrm>
        </p:spPr>
        <p:txBody>
          <a:bodyPr/>
          <a:lstStyle>
            <a:lvl1pPr>
              <a:defRPr/>
            </a:lvl1pPr>
            <a:lvl2pPr>
              <a:defRPr b="1">
                <a:solidFill>
                  <a:srgbClr val="7CBF95"/>
                </a:solidFill>
              </a:defRPr>
            </a:lvl2pPr>
            <a:lvl3pPr>
              <a:defRPr>
                <a:solidFill>
                  <a:srgbClr val="268080"/>
                </a:solidFill>
              </a:defRPr>
            </a:lvl3pPr>
            <a:lvl4pPr>
              <a:defRPr>
                <a:solidFill>
                  <a:srgbClr val="F695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966199" y="2738438"/>
            <a:ext cx="7069667" cy="6527007"/>
          </a:xfrm>
        </p:spPr>
        <p:txBody>
          <a:bodyPr/>
          <a:lstStyle>
            <a:lvl1pPr>
              <a:defRPr/>
            </a:lvl1pPr>
            <a:lvl2pPr>
              <a:defRPr b="1">
                <a:solidFill>
                  <a:srgbClr val="7CBF95"/>
                </a:solidFill>
              </a:defRPr>
            </a:lvl2pPr>
            <a:lvl3pPr>
              <a:defRPr>
                <a:solidFill>
                  <a:srgbClr val="268080"/>
                </a:solidFill>
              </a:defRPr>
            </a:lvl3pPr>
            <a:lvl4pPr>
              <a:defRPr>
                <a:solidFill>
                  <a:srgbClr val="F695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Text template style 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57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0" y="1444337"/>
            <a:ext cx="14613466" cy="10916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9015" y="2657209"/>
            <a:ext cx="7074243" cy="100039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Text template style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29015" y="3843869"/>
            <a:ext cx="7074243" cy="5626889"/>
          </a:xfrm>
        </p:spPr>
        <p:txBody>
          <a:bodyPr/>
          <a:lstStyle>
            <a:lvl1pPr>
              <a:defRPr sz="3200">
                <a:solidFill>
                  <a:srgbClr val="268080"/>
                </a:solidFill>
              </a:defRPr>
            </a:lvl1pPr>
            <a:lvl2pPr>
              <a:defRPr sz="2800" b="1">
                <a:solidFill>
                  <a:srgbClr val="7CBF95"/>
                </a:solidFill>
              </a:defRPr>
            </a:lvl2pPr>
            <a:lvl3pPr>
              <a:defRPr sz="2400">
                <a:solidFill>
                  <a:srgbClr val="268080"/>
                </a:solidFill>
              </a:defRPr>
            </a:lvl3pPr>
            <a:lvl4pPr>
              <a:defRPr sz="2200">
                <a:solidFill>
                  <a:srgbClr val="F69560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26785" y="2657209"/>
            <a:ext cx="7109081" cy="100039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Text Template Style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26785" y="3843869"/>
            <a:ext cx="7109081" cy="5626889"/>
          </a:xfrm>
        </p:spPr>
        <p:txBody>
          <a:bodyPr/>
          <a:lstStyle>
            <a:lvl1pPr>
              <a:defRPr sz="3200">
                <a:solidFill>
                  <a:srgbClr val="268080"/>
                </a:solidFill>
              </a:defRPr>
            </a:lvl1pPr>
            <a:lvl2pPr>
              <a:defRPr sz="2800" b="1">
                <a:solidFill>
                  <a:srgbClr val="7CBF95"/>
                </a:solidFill>
              </a:defRPr>
            </a:lvl2pPr>
            <a:lvl3pPr>
              <a:defRPr sz="2400">
                <a:solidFill>
                  <a:srgbClr val="268080"/>
                </a:solidFill>
              </a:defRPr>
            </a:lvl3pPr>
            <a:lvl4pPr>
              <a:defRPr sz="2200">
                <a:solidFill>
                  <a:srgbClr val="F69560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70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89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1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9683" y="1481138"/>
            <a:ext cx="6123250" cy="16049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Main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36933" y="1481137"/>
            <a:ext cx="8314267" cy="7645929"/>
          </a:xfrm>
        </p:spPr>
        <p:txBody>
          <a:bodyPr/>
          <a:lstStyle>
            <a:lvl1pPr>
              <a:defRPr sz="3600" baseline="0">
                <a:solidFill>
                  <a:srgbClr val="268080"/>
                </a:solidFill>
              </a:defRPr>
            </a:lvl1pPr>
            <a:lvl2pPr>
              <a:defRPr sz="3200">
                <a:solidFill>
                  <a:srgbClr val="285F7D"/>
                </a:solidFill>
              </a:defRPr>
            </a:lvl2pPr>
            <a:lvl3pPr>
              <a:defRPr sz="2800">
                <a:solidFill>
                  <a:srgbClr val="7CBF95"/>
                </a:solidFill>
              </a:defRPr>
            </a:lvl3pPr>
            <a:lvl4pPr>
              <a:defRPr sz="2400">
                <a:solidFill>
                  <a:srgbClr val="F69560"/>
                </a:solidFill>
              </a:defRPr>
            </a:lvl4pPr>
            <a:lvl5pPr>
              <a:defRPr sz="2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Text template text</a:t>
            </a:r>
            <a:endParaRPr lang="el-GR" dirty="0"/>
          </a:p>
          <a:p>
            <a:pPr lvl="1"/>
            <a:r>
              <a:rPr lang="en-US" dirty="0"/>
              <a:t>2nd Level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335866"/>
            <a:ext cx="6123250" cy="5791199"/>
          </a:xfrm>
        </p:spPr>
        <p:txBody>
          <a:bodyPr/>
          <a:lstStyle>
            <a:lvl1pPr marL="0" indent="0">
              <a:buNone/>
              <a:defRPr sz="2400" baseline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Main subtitle style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9968-20B0-426A-AB10-E9DC9882901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B691-1ABB-4C31-8B66-63B947B2ED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5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8" y="329061"/>
            <a:ext cx="2426869" cy="50964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15676" r="6512" b="15665"/>
          <a:stretch/>
        </p:blipFill>
        <p:spPr>
          <a:xfrm>
            <a:off x="14975125" y="207653"/>
            <a:ext cx="3053159" cy="970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1444337"/>
            <a:ext cx="14613466" cy="11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Main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2877016"/>
            <a:ext cx="14613466" cy="638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 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2400" y="971739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6B9968-20B0-426A-AB10-E9DC98829011}" type="datetimeFigureOut">
              <a:rPr lang="el-GR" smtClean="0"/>
              <a:pPr/>
              <a:t>10/3/2026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65102" y="9717391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Footer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0304" y="971739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DFB691-1ABB-4C31-8B66-63B947B2ED25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891" y="1444337"/>
            <a:ext cx="1899108" cy="78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  <p:sldLayoutId id="2147483674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26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800" b="1" kern="1200">
          <a:solidFill>
            <a:srgbClr val="285F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400" b="0" kern="1200">
          <a:solidFill>
            <a:srgbClr val="285F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b="1" kern="1200">
          <a:solidFill>
            <a:srgbClr val="26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b="0" i="1" kern="1200">
          <a:solidFill>
            <a:srgbClr val="0D7B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b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82" y="1444337"/>
            <a:ext cx="1667402" cy="782110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8" y="329061"/>
            <a:ext cx="2426869" cy="50964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15676" r="6512" b="15665"/>
          <a:stretch/>
        </p:blipFill>
        <p:spPr>
          <a:xfrm>
            <a:off x="14975125" y="207653"/>
            <a:ext cx="3053159" cy="970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1444337"/>
            <a:ext cx="14613466" cy="11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Main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2877016"/>
            <a:ext cx="14613466" cy="638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template style</a:t>
            </a:r>
            <a:endParaRPr lang="el-GR" dirty="0"/>
          </a:p>
          <a:p>
            <a:pPr lvl="1"/>
            <a:r>
              <a:rPr lang="en-US" dirty="0"/>
              <a:t>2nd Level </a:t>
            </a:r>
            <a:endParaRPr lang="el-GR" dirty="0"/>
          </a:p>
          <a:p>
            <a:pPr lvl="2"/>
            <a:r>
              <a:rPr lang="en-US" dirty="0"/>
              <a:t>3rd Level</a:t>
            </a:r>
            <a:endParaRPr lang="el-GR" dirty="0"/>
          </a:p>
          <a:p>
            <a:pPr lvl="3"/>
            <a:r>
              <a:rPr lang="en-US" dirty="0"/>
              <a:t>4th Level</a:t>
            </a:r>
            <a:endParaRPr lang="el-GR" dirty="0"/>
          </a:p>
          <a:p>
            <a:pPr lvl="4"/>
            <a:r>
              <a:rPr lang="en-US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2400" y="971739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B9968-20B0-426A-AB10-E9DC98829011}" type="datetimeFigureOut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65102" y="9717391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0304" y="971739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B691-1ABB-4C31-8B66-63B947B2ED25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275E7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275E7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26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800" b="1" kern="1200">
          <a:solidFill>
            <a:srgbClr val="285F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400" b="0" kern="1200">
          <a:solidFill>
            <a:srgbClr val="285F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b="1" kern="1200">
          <a:solidFill>
            <a:srgbClr val="26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b="0" i="1" kern="1200">
          <a:solidFill>
            <a:srgbClr val="0D7B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b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28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B869-A618-A1C1-B7F4-9426DF3C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38" y="4332996"/>
            <a:ext cx="5747921" cy="11809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B0659-B966-49C2-082E-A07BB8CA9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11E69-2161-6FCA-B9DC-D5EDE9E47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9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E22A8E-C727-0E8B-0357-D7F1B0BD25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06777" y="1343784"/>
            <a:ext cx="2181224" cy="80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02AF8-C918-7149-0EAB-6C4B604D7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464345"/>
            <a:ext cx="6146800" cy="138985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Expected outputs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C8B5EF-BE57-4134-7407-72F3A4490AB3}"/>
              </a:ext>
            </a:extLst>
          </p:cNvPr>
          <p:cNvGrpSpPr/>
          <p:nvPr/>
        </p:nvGrpSpPr>
        <p:grpSpPr>
          <a:xfrm>
            <a:off x="1352177" y="2165553"/>
            <a:ext cx="15751330" cy="7453404"/>
            <a:chOff x="901692" y="2351398"/>
            <a:chExt cx="15751330" cy="745340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A89683-EFAF-8CD4-6C29-7F8597F8D4E2}"/>
                </a:ext>
              </a:extLst>
            </p:cNvPr>
            <p:cNvSpPr txBox="1"/>
            <p:nvPr/>
          </p:nvSpPr>
          <p:spPr>
            <a:xfrm>
              <a:off x="901692" y="4794969"/>
              <a:ext cx="7811278" cy="5009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Key Methodologies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Developing strategies to support and include diverse consumer groups.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 science-based approach to assess their impact on sustainability perceptions.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Understanding conscious and unconscious sustainability expectations.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Comprehensive evaluation of environmental, social, and economic factors.</a:t>
              </a:r>
            </a:p>
          </p:txBody>
        </p:sp>
        <p:pic>
          <p:nvPicPr>
            <p:cNvPr id="27" name="Picture 26" descr="A screen shot of a video game&#10;&#10;Description automatically generated">
              <a:extLst>
                <a:ext uri="{FF2B5EF4-FFF2-40B4-BE49-F238E27FC236}">
                  <a16:creationId xmlns:a16="http://schemas.microsoft.com/office/drawing/2014/main" id="{174CB862-A10F-EC07-6A74-40AC2D6DE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" t="11342" r="64168" b="47491"/>
            <a:stretch/>
          </p:blipFill>
          <p:spPr>
            <a:xfrm>
              <a:off x="3748100" y="2351398"/>
              <a:ext cx="2918819" cy="21842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3CA558C-E4C2-50CE-8A3D-938B08C4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00" t="13162" r="7725" b="59495"/>
            <a:stretch/>
          </p:blipFill>
          <p:spPr>
            <a:xfrm>
              <a:off x="13159249" y="2351398"/>
              <a:ext cx="1459239" cy="21842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F1CD21-9A00-1E89-3F57-0E303A300E23}"/>
                </a:ext>
              </a:extLst>
            </p:cNvPr>
            <p:cNvSpPr txBox="1"/>
            <p:nvPr/>
          </p:nvSpPr>
          <p:spPr>
            <a:xfrm>
              <a:off x="11124714" y="4794969"/>
              <a:ext cx="5528308" cy="390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Standards and guidelines for sustainable food labeling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Defining integrity boundaries for businesses and governments to guide consumer decisions and developing a training program to promote sustainable food effectively.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10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0AE1B-EAB4-A8A2-72A7-03FEE0BB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323138-38B3-9B28-242A-2A21CECC5135}"/>
              </a:ext>
            </a:extLst>
          </p:cNvPr>
          <p:cNvSpPr>
            <a:spLocks/>
          </p:cNvSpPr>
          <p:nvPr/>
        </p:nvSpPr>
        <p:spPr>
          <a:xfrm>
            <a:off x="16106777" y="1343784"/>
            <a:ext cx="2181224" cy="80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40D6-28BE-D04E-625D-8623AE85B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464345"/>
            <a:ext cx="6146800" cy="138985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Expected outputs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0BAF2B-1BD8-F533-54ED-CE3F16ADF9CD}"/>
              </a:ext>
            </a:extLst>
          </p:cNvPr>
          <p:cNvGrpSpPr/>
          <p:nvPr/>
        </p:nvGrpSpPr>
        <p:grpSpPr>
          <a:xfrm>
            <a:off x="6553347" y="3051130"/>
            <a:ext cx="6423029" cy="5409176"/>
            <a:chOff x="5689609" y="2623096"/>
            <a:chExt cx="6423029" cy="5409176"/>
          </a:xfrm>
        </p:grpSpPr>
        <p:pic>
          <p:nvPicPr>
            <p:cNvPr id="12" name="Picture 1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0A88F20-E647-54B5-69CC-E14E4A337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6" t="27698" r="58804" b="29512"/>
            <a:stretch/>
          </p:blipFill>
          <p:spPr>
            <a:xfrm>
              <a:off x="7559324" y="2623096"/>
              <a:ext cx="2717596" cy="2351157"/>
            </a:xfrm>
            <a:prstGeom prst="rect">
              <a:avLst/>
            </a:prstGeom>
          </p:spPr>
        </p:pic>
        <p:grpSp>
          <p:nvGrpSpPr>
            <p:cNvPr id="13" name="Ομάδα 4278">
              <a:extLst>
                <a:ext uri="{FF2B5EF4-FFF2-40B4-BE49-F238E27FC236}">
                  <a16:creationId xmlns:a16="http://schemas.microsoft.com/office/drawing/2014/main" id="{ED931D2E-9D22-A159-6030-94B8DFD0F61C}"/>
                </a:ext>
              </a:extLst>
            </p:cNvPr>
            <p:cNvGrpSpPr/>
            <p:nvPr/>
          </p:nvGrpSpPr>
          <p:grpSpPr>
            <a:xfrm>
              <a:off x="5689609" y="5432317"/>
              <a:ext cx="6423029" cy="2599955"/>
              <a:chOff x="6266367" y="8026958"/>
              <a:chExt cx="6423029" cy="259995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24FA0-9730-73B4-C97C-F3F3C16E50A3}"/>
                  </a:ext>
                </a:extLst>
              </p:cNvPr>
              <p:cNvSpPr txBox="1"/>
              <p:nvPr/>
            </p:nvSpPr>
            <p:spPr>
              <a:xfrm>
                <a:off x="7543036" y="8479402"/>
                <a:ext cx="3869689" cy="21475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l-GR" sz="2400" dirty="0">
                    <a:solidFill>
                      <a:srgbClr val="004C7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psychometric tool to assess consumers’ food sustainability preferences, integrated into </a:t>
                </a:r>
                <a:r>
                  <a:rPr lang="en-US" altLang="el-GR" sz="2400" dirty="0" err="1">
                    <a:solidFill>
                      <a:srgbClr val="004C7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HowiBuy</a:t>
                </a:r>
                <a:r>
                  <a:rPr lang="en-US" altLang="el-GR" sz="2400" dirty="0">
                    <a:solidFill>
                      <a:srgbClr val="004C7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" name="Rectangle 586">
                <a:extLst>
                  <a:ext uri="{FF2B5EF4-FFF2-40B4-BE49-F238E27FC236}">
                    <a16:creationId xmlns:a16="http://schemas.microsoft.com/office/drawing/2014/main" id="{D491CF9C-8739-CADB-A692-844E42C57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6367" y="8026958"/>
                <a:ext cx="64230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lang="en-US" altLang="el-GR" sz="2400" b="1" spc="50" dirty="0">
                    <a:solidFill>
                      <a:srgbClr val="004C73"/>
                    </a:solidFill>
                    <a:cs typeface="Arial" panose="020B0604020202020204" pitchFamily="34" charset="0"/>
                  </a:rPr>
                  <a:t>Sustainable Food Compass </a:t>
                </a:r>
                <a:endParaRPr lang="el-GR" altLang="el-GR" sz="2400" b="1" spc="50" dirty="0">
                  <a:solidFill>
                    <a:srgbClr val="004C73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A149F9-DF12-3BB9-44FD-5B5C3DD06FED}"/>
              </a:ext>
            </a:extLst>
          </p:cNvPr>
          <p:cNvGrpSpPr/>
          <p:nvPr/>
        </p:nvGrpSpPr>
        <p:grpSpPr>
          <a:xfrm>
            <a:off x="13493037" y="2265643"/>
            <a:ext cx="3869689" cy="6246486"/>
            <a:chOff x="10744357" y="2296719"/>
            <a:chExt cx="3869689" cy="6246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593F17-8CD7-1E2A-A8E5-90DA159D1879}"/>
                </a:ext>
              </a:extLst>
            </p:cNvPr>
            <p:cNvGrpSpPr/>
            <p:nvPr/>
          </p:nvGrpSpPr>
          <p:grpSpPr>
            <a:xfrm>
              <a:off x="11312161" y="2296719"/>
              <a:ext cx="3102475" cy="3538612"/>
              <a:chOff x="7260861" y="1728519"/>
              <a:chExt cx="3102475" cy="3538612"/>
            </a:xfrm>
          </p:grpSpPr>
          <p:pic>
            <p:nvPicPr>
              <p:cNvPr id="6" name="Εικόνα 4273">
                <a:extLst>
                  <a:ext uri="{FF2B5EF4-FFF2-40B4-BE49-F238E27FC236}">
                    <a16:creationId xmlns:a16="http://schemas.microsoft.com/office/drawing/2014/main" id="{345A3A62-27DF-1964-45C3-C5DE9A761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0476">
                <a:off x="7260861" y="2008937"/>
                <a:ext cx="2036724" cy="3188184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9F1B436-4EE2-9391-8648-C99035873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864037" y="1728519"/>
                <a:ext cx="2499299" cy="3538612"/>
              </a:xfrm>
              <a:prstGeom prst="rect">
                <a:avLst/>
              </a:prstGeom>
            </p:spPr>
          </p:pic>
        </p:grpSp>
        <p:grpSp>
          <p:nvGrpSpPr>
            <p:cNvPr id="16" name="Ομάδα 4278">
              <a:extLst>
                <a:ext uri="{FF2B5EF4-FFF2-40B4-BE49-F238E27FC236}">
                  <a16:creationId xmlns:a16="http://schemas.microsoft.com/office/drawing/2014/main" id="{333B073A-5E13-8EFB-B3E7-05C99F3F0E9E}"/>
                </a:ext>
              </a:extLst>
            </p:cNvPr>
            <p:cNvGrpSpPr/>
            <p:nvPr/>
          </p:nvGrpSpPr>
          <p:grpSpPr>
            <a:xfrm>
              <a:off x="10744357" y="5868891"/>
              <a:ext cx="3869689" cy="2674314"/>
              <a:chOff x="6286652" y="8429972"/>
              <a:chExt cx="3869689" cy="267431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2552C3-B40A-6914-5424-C575D375E51E}"/>
                  </a:ext>
                </a:extLst>
              </p:cNvPr>
              <p:cNvSpPr txBox="1"/>
              <p:nvPr/>
            </p:nvSpPr>
            <p:spPr>
              <a:xfrm>
                <a:off x="6286652" y="8888295"/>
                <a:ext cx="3869689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AI-based apps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HowiBuy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LabelGuide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HowiBuy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integrating the Sustainable Food Compass to assess consumers' sustainability preferences.</a:t>
                </a:r>
              </a:p>
            </p:txBody>
          </p:sp>
          <p:sp>
            <p:nvSpPr>
              <p:cNvPr id="18" name="Rectangle 586">
                <a:extLst>
                  <a:ext uri="{FF2B5EF4-FFF2-40B4-BE49-F238E27FC236}">
                    <a16:creationId xmlns:a16="http://schemas.microsoft.com/office/drawing/2014/main" id="{6E3340CC-75F5-744F-A303-BB37790B2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284" y="8429972"/>
                <a:ext cx="1794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lang="en-US" altLang="el-GR" sz="2400" b="1" spc="50" dirty="0">
                    <a:solidFill>
                      <a:srgbClr val="004C73"/>
                    </a:solidFill>
                    <a:cs typeface="Arial" panose="020B0604020202020204" pitchFamily="34" charset="0"/>
                  </a:rPr>
                  <a:t>AI Apps</a:t>
                </a:r>
                <a:endParaRPr lang="el-GR" altLang="el-GR" sz="2400" b="1" spc="50" dirty="0">
                  <a:solidFill>
                    <a:srgbClr val="004C73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FAE103-E5DD-A63F-1FF5-5E5D54B4A505}"/>
              </a:ext>
            </a:extLst>
          </p:cNvPr>
          <p:cNvSpPr txBox="1"/>
          <p:nvPr/>
        </p:nvSpPr>
        <p:spPr>
          <a:xfrm>
            <a:off x="725611" y="5768475"/>
            <a:ext cx="563062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Innovative Behavioural Interventions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Innovative behavioral interventions to boost the effectiveness of means of transmission (based on beliefs and norms, social influence, social tipping points).</a:t>
            </a:r>
          </a:p>
        </p:txBody>
      </p:sp>
      <p:pic>
        <p:nvPicPr>
          <p:cNvPr id="4" name="Picture 3" descr="A screenshot of a game&#10;&#10;Description automatically generated">
            <a:extLst>
              <a:ext uri="{FF2B5EF4-FFF2-40B4-BE49-F238E27FC236}">
                <a16:creationId xmlns:a16="http://schemas.microsoft.com/office/drawing/2014/main" id="{C311CB6C-7CDC-62B6-9F98-0C322D7F9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23521" r="36024" b="27529"/>
          <a:stretch/>
        </p:blipFill>
        <p:spPr>
          <a:xfrm>
            <a:off x="1801672" y="2672247"/>
            <a:ext cx="2897328" cy="27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2A8C-0BB1-76AF-AF5D-44CC1EFA4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906" y="3902447"/>
            <a:ext cx="9428377" cy="2011922"/>
          </a:xfrm>
        </p:spPr>
        <p:txBody>
          <a:bodyPr anchor="ctr">
            <a:normAutofit/>
          </a:bodyPr>
          <a:lstStyle/>
          <a:p>
            <a:r>
              <a:rPr lang="en-US" sz="6600" dirty="0"/>
              <a:t>Thank you for your attention!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EAF5E-8D2A-F3CD-3781-9B8FC32BC2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4100" y="1333500"/>
            <a:ext cx="1993900" cy="798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165103-0F19-F94A-062C-20800D25DA74}"/>
              </a:ext>
            </a:extLst>
          </p:cNvPr>
          <p:cNvGrpSpPr/>
          <p:nvPr/>
        </p:nvGrpSpPr>
        <p:grpSpPr>
          <a:xfrm rot="10800000">
            <a:off x="0" y="8374094"/>
            <a:ext cx="18288000" cy="2060987"/>
            <a:chOff x="0" y="6542468"/>
            <a:chExt cx="18288000" cy="20609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2A9BBD-BC09-3DF2-6F5B-567221380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98455"/>
              <a:ext cx="13782675" cy="1905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94EA19-F72D-5BAD-7A86-AE0AF0F4E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259" t="-8188" r="57858" b="-1"/>
            <a:stretch/>
          </p:blipFill>
          <p:spPr>
            <a:xfrm>
              <a:off x="13755777" y="6542468"/>
              <a:ext cx="4532223" cy="2060987"/>
            </a:xfrm>
            <a:prstGeom prst="rect">
              <a:avLst/>
            </a:prstGeom>
          </p:spPr>
        </p:pic>
      </p:grpSp>
      <p:pic>
        <p:nvPicPr>
          <p:cNvPr id="12" name="Picture 11" descr="A person pointing at a green screen&#10;&#10;Description automatically generated">
            <a:extLst>
              <a:ext uri="{FF2B5EF4-FFF2-40B4-BE49-F238E27FC236}">
                <a16:creationId xmlns:a16="http://schemas.microsoft.com/office/drawing/2014/main" id="{BEC972B3-9B5C-0F52-7148-FC862CCA4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66" y="7079730"/>
            <a:ext cx="1312879" cy="2127770"/>
          </a:xfrm>
          <a:prstGeom prst="rect">
            <a:avLst/>
          </a:prstGeom>
        </p:spPr>
      </p:pic>
      <p:pic>
        <p:nvPicPr>
          <p:cNvPr id="14" name="Picture 13" descr="A person standing with different colored circles around her head&#10;&#10;Description automatically generated">
            <a:extLst>
              <a:ext uri="{FF2B5EF4-FFF2-40B4-BE49-F238E27FC236}">
                <a16:creationId xmlns:a16="http://schemas.microsoft.com/office/drawing/2014/main" id="{2858AF78-22DD-7570-CADE-EFC0BF6A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650" y="4635896"/>
            <a:ext cx="3468067" cy="4763897"/>
          </a:xfrm>
          <a:prstGeom prst="rect">
            <a:avLst/>
          </a:prstGeom>
        </p:spPr>
      </p:pic>
      <p:pic>
        <p:nvPicPr>
          <p:cNvPr id="16" name="Picture 15" descr="A cartoon of a person holding a tablet&#10;&#10;Description automatically generated">
            <a:extLst>
              <a:ext uri="{FF2B5EF4-FFF2-40B4-BE49-F238E27FC236}">
                <a16:creationId xmlns:a16="http://schemas.microsoft.com/office/drawing/2014/main" id="{9249C2A1-53B7-8C91-9D76-057AC166A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7" y="5143500"/>
            <a:ext cx="1659787" cy="3581400"/>
          </a:xfrm>
          <a:prstGeom prst="rect">
            <a:avLst/>
          </a:prstGeom>
        </p:spPr>
      </p:pic>
      <p:pic>
        <p:nvPicPr>
          <p:cNvPr id="18" name="Picture 17" descr="A cartoon of a doctor holding a green object&#10;&#10;Description automatically generated">
            <a:extLst>
              <a:ext uri="{FF2B5EF4-FFF2-40B4-BE49-F238E27FC236}">
                <a16:creationId xmlns:a16="http://schemas.microsoft.com/office/drawing/2014/main" id="{B4D88AE6-69DA-C02E-320F-13CDC21B0A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19" y="6352914"/>
            <a:ext cx="1062482" cy="2628025"/>
          </a:xfrm>
          <a:prstGeom prst="rect">
            <a:avLst/>
          </a:prstGeom>
        </p:spPr>
      </p:pic>
      <p:pic>
        <p:nvPicPr>
          <p:cNvPr id="22" name="Picture 21" descr="A logo with text on it&#10;&#10;Description automatically generated">
            <a:extLst>
              <a:ext uri="{FF2B5EF4-FFF2-40B4-BE49-F238E27FC236}">
                <a16:creationId xmlns:a16="http://schemas.microsoft.com/office/drawing/2014/main" id="{F00CBF98-FE6F-DDE9-9A7A-3A11DE824A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6" y="194242"/>
            <a:ext cx="7812040" cy="34320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7877C0E-D35C-9170-B4AE-474D701937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9900" y="7905"/>
            <a:ext cx="3708400" cy="117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8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Τίτλος 1">
            <a:extLst>
              <a:ext uri="{FF2B5EF4-FFF2-40B4-BE49-F238E27FC236}">
                <a16:creationId xmlns:a16="http://schemas.microsoft.com/office/drawing/2014/main" id="{B1DECDCA-FE8E-DE73-9FD8-EC275644508C}"/>
              </a:ext>
            </a:extLst>
          </p:cNvPr>
          <p:cNvSpPr txBox="1">
            <a:spLocks/>
          </p:cNvSpPr>
          <p:nvPr/>
        </p:nvSpPr>
        <p:spPr>
          <a:xfrm>
            <a:off x="356169" y="556700"/>
            <a:ext cx="9721122" cy="200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2680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/>
              <a:t>Project’s overview</a:t>
            </a:r>
            <a:endParaRPr lang="el-GR" sz="6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F75758-5056-9919-9462-A54D04485C57}"/>
              </a:ext>
            </a:extLst>
          </p:cNvPr>
          <p:cNvGrpSpPr/>
          <p:nvPr/>
        </p:nvGrpSpPr>
        <p:grpSpPr>
          <a:xfrm>
            <a:off x="1250286" y="1252370"/>
            <a:ext cx="14194183" cy="8310525"/>
            <a:chOff x="1288386" y="1265070"/>
            <a:chExt cx="14194183" cy="8310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AC1749-2CB6-3AB6-3E94-40198A2DBF1A}"/>
                </a:ext>
              </a:extLst>
            </p:cNvPr>
            <p:cNvGrpSpPr/>
            <p:nvPr/>
          </p:nvGrpSpPr>
          <p:grpSpPr>
            <a:xfrm>
              <a:off x="1288386" y="3501550"/>
              <a:ext cx="14194183" cy="6074045"/>
              <a:chOff x="209204" y="2972084"/>
              <a:chExt cx="14194183" cy="607404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3F6AEA-5E70-1F99-8A30-29C66AF434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28693" y="6907255"/>
                <a:ext cx="12074694" cy="2138873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Υπότιτλος 2">
                <a:extLst>
                  <a:ext uri="{FF2B5EF4-FFF2-40B4-BE49-F238E27FC236}">
                    <a16:creationId xmlns:a16="http://schemas.microsoft.com/office/drawing/2014/main" id="{D67E00A9-1DFD-3897-58B8-CBD59E31659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28693" y="7080841"/>
                <a:ext cx="11896293" cy="136866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Topic: </a:t>
                </a:r>
                <a:r>
                  <a:rPr lang="en-US" sz="2800" b="0" dirty="0"/>
                  <a:t>HORIZON-CL6-2023-COMMUNITIES-01-6</a:t>
                </a:r>
              </a:p>
              <a:p>
                <a:pPr algn="just"/>
                <a:r>
                  <a:rPr lang="en-US" sz="2800" dirty="0"/>
                  <a:t>Consortium’s disciplines: </a:t>
                </a:r>
                <a:r>
                  <a:rPr lang="en-US" sz="2800" b="0" dirty="0"/>
                  <a:t>Marketing, consumer behaviour, psychology, environmental sciences, communication, retail, and standard-setting</a:t>
                </a:r>
              </a:p>
              <a:p>
                <a:endParaRPr lang="el-GR" sz="2800" b="0" dirty="0"/>
              </a:p>
            </p:txBody>
          </p:sp>
          <p:pic>
            <p:nvPicPr>
              <p:cNvPr id="7" name="Picture 6" descr="A cartoon of a person holding a tablet&#10;&#10;Description automatically generated">
                <a:extLst>
                  <a:ext uri="{FF2B5EF4-FFF2-40B4-BE49-F238E27FC236}">
                    <a16:creationId xmlns:a16="http://schemas.microsoft.com/office/drawing/2014/main" id="{0D458ADA-42DB-1B22-0DA6-67F6413C0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204" y="4542197"/>
                <a:ext cx="2087331" cy="450393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ACFE89-AC3B-EB8A-B5BB-DBD0CB1CE2D1}"/>
                  </a:ext>
                </a:extLst>
              </p:cNvPr>
              <p:cNvGrpSpPr/>
              <p:nvPr/>
            </p:nvGrpSpPr>
            <p:grpSpPr>
              <a:xfrm>
                <a:off x="2842703" y="4206537"/>
                <a:ext cx="11116491" cy="2200758"/>
                <a:chOff x="2696548" y="3604959"/>
                <a:chExt cx="11116491" cy="220075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1818CC0-73B6-07FA-9832-AC57C6470531}"/>
                    </a:ext>
                  </a:extLst>
                </p:cNvPr>
                <p:cNvGrpSpPr/>
                <p:nvPr/>
              </p:nvGrpSpPr>
              <p:grpSpPr>
                <a:xfrm>
                  <a:off x="2696548" y="3604959"/>
                  <a:ext cx="5523338" cy="2200758"/>
                  <a:chOff x="2489693" y="3008549"/>
                  <a:chExt cx="5523338" cy="2200758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8F9D90BB-7D90-04B6-B414-F0D8C5085C3A}"/>
                      </a:ext>
                    </a:extLst>
                  </p:cNvPr>
                  <p:cNvGrpSpPr/>
                  <p:nvPr/>
                </p:nvGrpSpPr>
                <p:grpSpPr>
                  <a:xfrm>
                    <a:off x="2489693" y="3094609"/>
                    <a:ext cx="5195402" cy="2018803"/>
                    <a:chOff x="1745233" y="3431021"/>
                    <a:chExt cx="5195402" cy="2018803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7BDE9A9F-935C-4A22-682A-4ADAD98473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5233" y="3431021"/>
                      <a:ext cx="5195402" cy="2018803"/>
                      <a:chOff x="1745233" y="3431021"/>
                      <a:chExt cx="5195402" cy="2018803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A3D3F3D3-E6C4-DF01-DE34-0D6F8100E9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5233" y="3431021"/>
                        <a:ext cx="5044035" cy="2018803"/>
                        <a:chOff x="1745233" y="3431021"/>
                        <a:chExt cx="5044035" cy="2018803"/>
                      </a:xfrm>
                    </p:grpSpPr>
                    <p:pic>
                      <p:nvPicPr>
                        <p:cNvPr id="24" name="Picture 23" descr="A calendar with a blue circle and arrow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D098E299-F036-E0CA-74F4-C8CDA1B000B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7098" t="29627" r="38585" b="29923"/>
                        <a:stretch/>
                      </p:blipFill>
                      <p:spPr>
                        <a:xfrm>
                          <a:off x="1745233" y="3431021"/>
                          <a:ext cx="2157549" cy="201880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5" name="Picture 24">
                          <a:extLst>
                            <a:ext uri="{FF2B5EF4-FFF2-40B4-BE49-F238E27FC236}">
                              <a16:creationId xmlns:a16="http://schemas.microsoft.com/office/drawing/2014/main" id="{DCC26FD4-4D86-C3A4-8C19-01458634C0C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93903" y="4486827"/>
                          <a:ext cx="3095365" cy="80159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75E3038A-F46F-9A3A-DB5D-AA72A0B6F78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06912" y="3717386"/>
                        <a:ext cx="2643318" cy="7694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400" b="1" dirty="0"/>
                          <a:t>Duration</a:t>
                        </a:r>
                      </a:p>
                    </p:txBody>
                  </p:sp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E3D3266C-4549-5C6D-A455-1B26E4850DE0}"/>
                          </a:ext>
                        </a:extLst>
                      </p:cNvPr>
                      <p:cNvSpPr>
                        <a:spLocks noGrp="1" noRot="1" noMove="1" noResize="1" noEditPoints="1" noAdjustHandles="1" noChangeArrowheads="1" noChangeShapeType="1"/>
                      </p:cNvSpPr>
                      <p:nvPr/>
                    </p:nvSpPr>
                    <p:spPr>
                      <a:xfrm>
                        <a:off x="2078303" y="3752684"/>
                        <a:ext cx="1528011" cy="152943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6EDCBBA3-A57E-884F-6479-6EF44CF19B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45270" y="4697389"/>
                        <a:ext cx="309536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i="1" dirty="0"/>
                          <a:t>1 Sep ‘24 – Aug 31 ‘28</a:t>
                        </a:r>
                      </a:p>
                    </p:txBody>
                  </p:sp>
                </p:grpSp>
                <p:pic>
                  <p:nvPicPr>
                    <p:cNvPr id="19" name="Picture 18" descr="A computer screen shot of a calendar&#10;&#10;Description automatically generated">
                      <a:extLst>
                        <a:ext uri="{FF2B5EF4-FFF2-40B4-BE49-F238E27FC236}">
                          <a16:creationId xmlns:a16="http://schemas.microsoft.com/office/drawing/2014/main" id="{E197E180-51B4-B82C-878C-DF78CC17DDB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239" t="29822" r="19718" b="46962"/>
                    <a:stretch/>
                  </p:blipFill>
                  <p:spPr>
                    <a:xfrm>
                      <a:off x="2178456" y="3837744"/>
                      <a:ext cx="1313589" cy="1315224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8875FC8C-67F8-67DD-6D76-8745D89833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13031" y="3008549"/>
                    <a:ext cx="0" cy="2200758"/>
                  </a:xfrm>
                  <a:prstGeom prst="line">
                    <a:avLst/>
                  </a:prstGeom>
                  <a:ln w="38100">
                    <a:solidFill>
                      <a:srgbClr val="0A597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5AD5EF4D-D8A4-3B06-695D-0A8C016714D1}"/>
                    </a:ext>
                  </a:extLst>
                </p:cNvPr>
                <p:cNvGrpSpPr/>
                <p:nvPr/>
              </p:nvGrpSpPr>
              <p:grpSpPr>
                <a:xfrm>
                  <a:off x="8803912" y="3745640"/>
                  <a:ext cx="5009127" cy="2008682"/>
                  <a:chOff x="9969537" y="3657283"/>
                  <a:chExt cx="5009127" cy="2008682"/>
                </a:xfrm>
              </p:grpSpPr>
              <p:pic>
                <p:nvPicPr>
                  <p:cNvPr id="14" name="Picture 13" descr="A logo of a group of people&#10;&#10;Description automatically generated">
                    <a:extLst>
                      <a:ext uri="{FF2B5EF4-FFF2-40B4-BE49-F238E27FC236}">
                        <a16:creationId xmlns:a16="http://schemas.microsoft.com/office/drawing/2014/main" id="{4604A677-F50C-AAAD-3E13-B060A7875A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275" t="16841" r="42367" b="44264"/>
                  <a:stretch/>
                </p:blipFill>
                <p:spPr>
                  <a:xfrm>
                    <a:off x="12834102" y="3657283"/>
                    <a:ext cx="2144562" cy="2008682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756C4AB4-0C43-F363-1FA0-8000057B4D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969537" y="4662862"/>
                    <a:ext cx="3060457" cy="7925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0F9A3-DD43-C074-A48D-E112633D18BA}"/>
                    </a:ext>
                  </a:extLst>
                </p:cNvPr>
                <p:cNvSpPr txBox="1"/>
                <p:nvPr/>
              </p:nvSpPr>
              <p:spPr>
                <a:xfrm>
                  <a:off x="8964760" y="3949442"/>
                  <a:ext cx="28996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/>
                    <a:t>17 partners 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CB3F9BB-B275-6246-3928-9EEA11E57B26}"/>
                    </a:ext>
                  </a:extLst>
                </p:cNvPr>
                <p:cNvSpPr txBox="1"/>
                <p:nvPr/>
              </p:nvSpPr>
              <p:spPr>
                <a:xfrm>
                  <a:off x="9154962" y="4914830"/>
                  <a:ext cx="30953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/>
                    <a:t>11 EU countries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B747F3-CA4B-EC76-54B0-956EB0129D28}"/>
                  </a:ext>
                </a:extLst>
              </p:cNvPr>
              <p:cNvSpPr txBox="1"/>
              <p:nvPr/>
            </p:nvSpPr>
            <p:spPr>
              <a:xfrm>
                <a:off x="4419258" y="2972084"/>
                <a:ext cx="81114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69560"/>
                    </a:solidFill>
                  </a:rPr>
                  <a:t>Coordinator: KU Leuven (Belgium)</a:t>
                </a:r>
              </a:p>
            </p:txBody>
          </p:sp>
        </p:grpSp>
        <p:sp>
          <p:nvSpPr>
            <p:cNvPr id="28" name="Τίτλος 1">
              <a:extLst>
                <a:ext uri="{FF2B5EF4-FFF2-40B4-BE49-F238E27FC236}">
                  <a16:creationId xmlns:a16="http://schemas.microsoft.com/office/drawing/2014/main" id="{154DD5D0-C425-AA77-1263-92EEF6A68EAA}"/>
                </a:ext>
              </a:extLst>
            </p:cNvPr>
            <p:cNvSpPr txBox="1">
              <a:spLocks/>
            </p:cNvSpPr>
            <p:nvPr/>
          </p:nvSpPr>
          <p:spPr>
            <a:xfrm>
              <a:off x="5216730" y="1265070"/>
              <a:ext cx="8393195" cy="3287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b="1" kern="1200">
                  <a:solidFill>
                    <a:srgbClr val="26808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3200" i="1" dirty="0"/>
                <a:t>TealHelix: Building Resilience Through Inclusive and </a:t>
              </a:r>
              <a:r>
                <a:rPr lang="en-US" sz="3200" i="1" dirty="0" err="1"/>
                <a:t>Personalised</a:t>
              </a:r>
              <a:r>
                <a:rPr lang="en-US" sz="3200" i="1" dirty="0"/>
                <a:t> Food Labeling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7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48343" y="1110508"/>
            <a:ext cx="14613466" cy="1180903"/>
          </a:xfrm>
        </p:spPr>
        <p:txBody>
          <a:bodyPr/>
          <a:lstStyle/>
          <a:p>
            <a:r>
              <a:rPr lang="en-US" dirty="0"/>
              <a:t>Consortium</a:t>
            </a:r>
            <a:endParaRPr lang="el-G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93056-507B-7366-F1BA-0B3D1F79B0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59371" y="1255651"/>
            <a:ext cx="9528629" cy="826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map of europe with dots and white dots with blue and orange dots&#10;&#10;Description automatically generated">
            <a:extLst>
              <a:ext uri="{FF2B5EF4-FFF2-40B4-BE49-F238E27FC236}">
                <a16:creationId xmlns:a16="http://schemas.microsoft.com/office/drawing/2014/main" id="{B839CFCE-2E18-6387-1E74-4906D966A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85" y="-249487"/>
            <a:ext cx="10668230" cy="9770858"/>
          </a:xfrm>
          <a:prstGeom prst="rect">
            <a:avLst/>
          </a:prstGeom>
        </p:spPr>
      </p:pic>
      <p:pic>
        <p:nvPicPr>
          <p:cNvPr id="11" name="Picture 10" descr="A logo on a black background&#10;&#10;Description automatically generated">
            <a:extLst>
              <a:ext uri="{FF2B5EF4-FFF2-40B4-BE49-F238E27FC236}">
                <a16:creationId xmlns:a16="http://schemas.microsoft.com/office/drawing/2014/main" id="{A7899B24-2912-43DF-522D-4B850069D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3" b="26376"/>
          <a:stretch/>
        </p:blipFill>
        <p:spPr>
          <a:xfrm>
            <a:off x="13805471" y="3902134"/>
            <a:ext cx="3620271" cy="1640387"/>
          </a:xfrm>
          <a:prstGeom prst="rect">
            <a:avLst/>
          </a:prstGeom>
        </p:spPr>
      </p:pic>
      <p:pic>
        <p:nvPicPr>
          <p:cNvPr id="13" name="Picture 12" descr="A green number on a black background&#10;&#10;Description automatically generated">
            <a:extLst>
              <a:ext uri="{FF2B5EF4-FFF2-40B4-BE49-F238E27FC236}">
                <a16:creationId xmlns:a16="http://schemas.microsoft.com/office/drawing/2014/main" id="{BBA0861D-03BF-FE56-445D-9F719CB13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606" y="5642483"/>
            <a:ext cx="1332466" cy="677781"/>
          </a:xfrm>
          <a:prstGeom prst="rect">
            <a:avLst/>
          </a:prstGeom>
        </p:spPr>
      </p:pic>
      <p:pic>
        <p:nvPicPr>
          <p:cNvPr id="15" name="Picture 14" descr="A blue circle with white text and orange text&#10;&#10;Description automatically generated">
            <a:extLst>
              <a:ext uri="{FF2B5EF4-FFF2-40B4-BE49-F238E27FC236}">
                <a16:creationId xmlns:a16="http://schemas.microsoft.com/office/drawing/2014/main" id="{40F753F6-76A3-50DC-B717-39F349364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021" y="6529109"/>
            <a:ext cx="1897147" cy="989111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9C6BD9-61CF-C836-DC36-869F7C2A5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95" y="8718352"/>
            <a:ext cx="2615476" cy="561613"/>
          </a:xfrm>
          <a:prstGeom prst="rect">
            <a:avLst/>
          </a:prstGeom>
        </p:spPr>
      </p:pic>
      <p:pic>
        <p:nvPicPr>
          <p:cNvPr id="21" name="Picture 20" descr="A black and white logo with a head&#10;&#10;Description automatically generated">
            <a:extLst>
              <a:ext uri="{FF2B5EF4-FFF2-40B4-BE49-F238E27FC236}">
                <a16:creationId xmlns:a16="http://schemas.microsoft.com/office/drawing/2014/main" id="{9C73B7FB-5087-D8BE-F660-A8F1F37D65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271" y="8330195"/>
            <a:ext cx="1550646" cy="949770"/>
          </a:xfrm>
          <a:prstGeom prst="rect">
            <a:avLst/>
          </a:prstGeom>
        </p:spPr>
      </p:pic>
      <p:pic>
        <p:nvPicPr>
          <p:cNvPr id="23" name="Picture 22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015215B8-0CD2-B940-C890-36FDF2F2F0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33220" r="11659" b="34717"/>
          <a:stretch/>
        </p:blipFill>
        <p:spPr>
          <a:xfrm>
            <a:off x="2551920" y="5251626"/>
            <a:ext cx="2143257" cy="697009"/>
          </a:xfrm>
          <a:prstGeom prst="rect">
            <a:avLst/>
          </a:prstGeom>
        </p:spPr>
      </p:pic>
      <p:pic>
        <p:nvPicPr>
          <p:cNvPr id="25" name="Picture 24" descr="A red and white logo&#10;&#10;Description automatically generated">
            <a:extLst>
              <a:ext uri="{FF2B5EF4-FFF2-40B4-BE49-F238E27FC236}">
                <a16:creationId xmlns:a16="http://schemas.microsoft.com/office/drawing/2014/main" id="{CF2F3167-A86C-4DD7-4F9D-173E15FCAC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t="26353" r="18164" b="33535"/>
          <a:stretch/>
        </p:blipFill>
        <p:spPr>
          <a:xfrm>
            <a:off x="13427942" y="2048322"/>
            <a:ext cx="1897146" cy="776264"/>
          </a:xfrm>
          <a:prstGeom prst="rect">
            <a:avLst/>
          </a:prstGeom>
        </p:spPr>
      </p:pic>
      <p:pic>
        <p:nvPicPr>
          <p:cNvPr id="27" name="Picture 26" descr="A close-up of red text&#10;&#10;Description automatically generated">
            <a:extLst>
              <a:ext uri="{FF2B5EF4-FFF2-40B4-BE49-F238E27FC236}">
                <a16:creationId xmlns:a16="http://schemas.microsoft.com/office/drawing/2014/main" id="{1444F1A9-6086-A856-C19B-DD21DF0AB1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0" y="4482693"/>
            <a:ext cx="2229267" cy="613049"/>
          </a:xfrm>
          <a:prstGeom prst="rect">
            <a:avLst/>
          </a:prstGeom>
        </p:spPr>
      </p:pic>
      <p:pic>
        <p:nvPicPr>
          <p:cNvPr id="29" name="Picture 28" descr="A blue and yellow logo&#10;&#10;Description automatically generated">
            <a:extLst>
              <a:ext uri="{FF2B5EF4-FFF2-40B4-BE49-F238E27FC236}">
                <a16:creationId xmlns:a16="http://schemas.microsoft.com/office/drawing/2014/main" id="{A8D21C16-60F3-DD70-7FA6-D24171D372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18" y="6956174"/>
            <a:ext cx="1522009" cy="1027549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50EDE5-E7B0-7B4A-C19D-C754BB768C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70" y="6820886"/>
            <a:ext cx="1203426" cy="405555"/>
          </a:xfrm>
          <a:prstGeom prst="rect">
            <a:avLst/>
          </a:prstGeom>
        </p:spPr>
      </p:pic>
      <p:pic>
        <p:nvPicPr>
          <p:cNvPr id="33" name="Picture 32" descr="A logo with a castle and a blue circle&#10;&#10;Description automatically generated">
            <a:extLst>
              <a:ext uri="{FF2B5EF4-FFF2-40B4-BE49-F238E27FC236}">
                <a16:creationId xmlns:a16="http://schemas.microsoft.com/office/drawing/2014/main" id="{4994CC29-7F37-CEA9-0C53-F67C5E6DC7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070" y="7759536"/>
            <a:ext cx="1897570" cy="1265493"/>
          </a:xfrm>
          <a:prstGeom prst="rect">
            <a:avLst/>
          </a:prstGeom>
        </p:spPr>
      </p:pic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658A7ED-AFC8-45EE-A227-70386D5349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291" y="2897157"/>
            <a:ext cx="2828349" cy="949496"/>
          </a:xfrm>
          <a:prstGeom prst="rect">
            <a:avLst/>
          </a:prstGeom>
        </p:spPr>
      </p:pic>
      <p:pic>
        <p:nvPicPr>
          <p:cNvPr id="37" name="Picture 36" descr="A logo with blue wings and a lion&#10;&#10;Description automatically generated">
            <a:extLst>
              <a:ext uri="{FF2B5EF4-FFF2-40B4-BE49-F238E27FC236}">
                <a16:creationId xmlns:a16="http://schemas.microsoft.com/office/drawing/2014/main" id="{148AECA1-7905-BCEF-6802-2676807C0E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98" y="3486705"/>
            <a:ext cx="2762100" cy="807041"/>
          </a:xfrm>
          <a:prstGeom prst="rect">
            <a:avLst/>
          </a:prstGeom>
        </p:spPr>
      </p:pic>
      <p:pic>
        <p:nvPicPr>
          <p:cNvPr id="39" name="Picture 38" descr="A blue and black logo&#10;&#10;Description automatically generated">
            <a:extLst>
              <a:ext uri="{FF2B5EF4-FFF2-40B4-BE49-F238E27FC236}">
                <a16:creationId xmlns:a16="http://schemas.microsoft.com/office/drawing/2014/main" id="{4EFC2BBD-109C-D6C9-ABEA-390BEC8E9B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" y="5828904"/>
            <a:ext cx="1827205" cy="1027803"/>
          </a:xfrm>
          <a:prstGeom prst="rect">
            <a:avLst/>
          </a:prstGeom>
        </p:spPr>
      </p:pic>
      <p:pic>
        <p:nvPicPr>
          <p:cNvPr id="41" name="Picture 40" descr="A logo with blue lines and a black background&#10;&#10;Description automatically generated">
            <a:extLst>
              <a:ext uri="{FF2B5EF4-FFF2-40B4-BE49-F238E27FC236}">
                <a16:creationId xmlns:a16="http://schemas.microsoft.com/office/drawing/2014/main" id="{19DA7854-AF51-2E4C-8258-E5DB4AB5002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071" y="3960307"/>
            <a:ext cx="1008001" cy="653211"/>
          </a:xfrm>
          <a:prstGeom prst="rect">
            <a:avLst/>
          </a:prstGeom>
        </p:spPr>
      </p:pic>
      <p:pic>
        <p:nvPicPr>
          <p:cNvPr id="43" name="Picture 42" descr="A logo with blue text&#10;&#10;Description automatically generated">
            <a:extLst>
              <a:ext uri="{FF2B5EF4-FFF2-40B4-BE49-F238E27FC236}">
                <a16:creationId xmlns:a16="http://schemas.microsoft.com/office/drawing/2014/main" id="{6F3F97B2-D1C8-A12E-21D0-29AABD7E7C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88" y="2634957"/>
            <a:ext cx="2090850" cy="498319"/>
          </a:xfrm>
          <a:prstGeom prst="rect">
            <a:avLst/>
          </a:prstGeom>
        </p:spPr>
      </p:pic>
      <p:pic>
        <p:nvPicPr>
          <p:cNvPr id="45" name="Picture 44" descr="A blue and white logo&#10;&#10;Description automatically generated">
            <a:extLst>
              <a:ext uri="{FF2B5EF4-FFF2-40B4-BE49-F238E27FC236}">
                <a16:creationId xmlns:a16="http://schemas.microsoft.com/office/drawing/2014/main" id="{39BABED0-DF11-61C7-4247-9332F0843EE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896" y="2003599"/>
            <a:ext cx="1923398" cy="6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E8E45B38-2E6C-3FD7-55A9-A3D0122025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33751" y="1342142"/>
            <a:ext cx="2054249" cy="821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75E725-E051-CB0E-01F3-F3400C549D5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108679" y="4202271"/>
            <a:ext cx="21668274" cy="3486854"/>
            <a:chOff x="-1108679" y="4202271"/>
            <a:chExt cx="21668274" cy="348685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D15238-66F0-A7CA-F943-979F8C1FF10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108679" y="5075834"/>
              <a:ext cx="21583254" cy="2613291"/>
              <a:chOff x="-1023659" y="4202271"/>
              <a:chExt cx="21583254" cy="261329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A262A7C-C607-22DB-D1B3-A0467716D3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7275580">
                <a:off x="11238726" y="2476715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2365D0C-0552-406F-59C2-B7C2C2157A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5752199">
                <a:off x="16573383" y="1949608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C08E0C6-54F2-8A69-1068-FB2D1AA2B6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5052064">
                <a:off x="9019462" y="1991587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AEA2B95-5CBB-3CAE-27F5-54C47ECA36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6972202">
                <a:off x="4504142" y="2829349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A6A2C3D-D5D9-09DE-B2AF-D63FD9E16C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4881272">
                <a:off x="1229004" y="2080341"/>
                <a:ext cx="1733550" cy="6238875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C2BCCD-B13F-D41C-EAFD-DAFE277FC65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023659" y="4202271"/>
              <a:ext cx="21583254" cy="2613291"/>
              <a:chOff x="-1023659" y="4202271"/>
              <a:chExt cx="21583254" cy="261329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584B179-20F8-39E9-DE55-347287360E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7275580">
                <a:off x="11238726" y="2476715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578B0EA-34BD-CAF9-6360-3EBC788E1F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5752199">
                <a:off x="16573383" y="1949608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25307BC-7DF5-0488-9190-644B05FF31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5052064">
                <a:off x="9019462" y="1991587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3C28A60-7A24-D0FD-5836-D5C8EFC737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6972202">
                <a:off x="4504142" y="2829349"/>
                <a:ext cx="1733550" cy="623887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24B3568-EA1F-95D6-F8C2-CCA686A294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alphaModFix amt="5000"/>
              </a:blip>
              <a:stretch>
                <a:fillRect/>
              </a:stretch>
            </p:blipFill>
            <p:spPr>
              <a:xfrm rot="14881272">
                <a:off x="1229004" y="2080341"/>
                <a:ext cx="1733550" cy="6238875"/>
              </a:xfrm>
              <a:prstGeom prst="rect">
                <a:avLst/>
              </a:prstGeom>
            </p:spPr>
          </p:pic>
        </p:grp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-701039" y="77021"/>
            <a:ext cx="15856235" cy="2008682"/>
          </a:xfrm>
        </p:spPr>
        <p:txBody>
          <a:bodyPr>
            <a:noAutofit/>
          </a:bodyPr>
          <a:lstStyle/>
          <a:p>
            <a:r>
              <a:rPr lang="en-US" sz="6000" dirty="0"/>
              <a:t>The concept – Consumers’ challenges</a:t>
            </a:r>
            <a:endParaRPr lang="el-GR" sz="6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11D610-9098-5D2B-BA8A-5A6594F77A18}"/>
              </a:ext>
            </a:extLst>
          </p:cNvPr>
          <p:cNvGrpSpPr/>
          <p:nvPr/>
        </p:nvGrpSpPr>
        <p:grpSpPr>
          <a:xfrm>
            <a:off x="5823318" y="2436933"/>
            <a:ext cx="2905679" cy="4930287"/>
            <a:chOff x="5988258" y="2436932"/>
            <a:chExt cx="2905679" cy="493028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200788D-71DB-2BB2-1ECA-2FADE999103A}"/>
                </a:ext>
              </a:extLst>
            </p:cNvPr>
            <p:cNvGrpSpPr/>
            <p:nvPr/>
          </p:nvGrpSpPr>
          <p:grpSpPr>
            <a:xfrm>
              <a:off x="6003486" y="2719428"/>
              <a:ext cx="2777066" cy="4647791"/>
              <a:chOff x="1337734" y="2144673"/>
              <a:chExt cx="2777066" cy="464779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A30B92F-BF76-0456-6825-E4D9E9D21A94}"/>
                  </a:ext>
                </a:extLst>
              </p:cNvPr>
              <p:cNvSpPr/>
              <p:nvPr/>
            </p:nvSpPr>
            <p:spPr>
              <a:xfrm>
                <a:off x="1337734" y="3258894"/>
                <a:ext cx="2777066" cy="3533570"/>
              </a:xfrm>
              <a:prstGeom prst="rect">
                <a:avLst/>
              </a:prstGeom>
              <a:solidFill>
                <a:srgbClr val="26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1B8123D-78F4-E408-F9D2-639295432A87}"/>
                  </a:ext>
                </a:extLst>
              </p:cNvPr>
              <p:cNvSpPr/>
              <p:nvPr/>
            </p:nvSpPr>
            <p:spPr>
              <a:xfrm>
                <a:off x="1337734" y="2144673"/>
                <a:ext cx="2777066" cy="2008682"/>
              </a:xfrm>
              <a:prstGeom prst="ellipse">
                <a:avLst/>
              </a:prstGeom>
              <a:solidFill>
                <a:srgbClr val="427F96">
                  <a:alpha val="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2CDA11F-2522-7625-C925-53453D401451}"/>
                </a:ext>
              </a:extLst>
            </p:cNvPr>
            <p:cNvSpPr txBox="1"/>
            <p:nvPr/>
          </p:nvSpPr>
          <p:spPr>
            <a:xfrm>
              <a:off x="6003486" y="4924280"/>
              <a:ext cx="289045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Lack of tailored solutions for diverse consumer needs, especially vulnerable groups.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9DE0D1A-2C68-3C1E-2915-709CB3367DA7}"/>
                </a:ext>
              </a:extLst>
            </p:cNvPr>
            <p:cNvSpPr/>
            <p:nvPr/>
          </p:nvSpPr>
          <p:spPr>
            <a:xfrm>
              <a:off x="5988258" y="2436932"/>
              <a:ext cx="2827593" cy="2291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Εικόνα 3773">
              <a:extLst>
                <a:ext uri="{FF2B5EF4-FFF2-40B4-BE49-F238E27FC236}">
                  <a16:creationId xmlns:a16="http://schemas.microsoft.com/office/drawing/2014/main" id="{96FF0929-52E6-F103-3C9F-7A72E8039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710" y="2454092"/>
              <a:ext cx="2033321" cy="202477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AD0211-F025-22C7-4882-B04BCFF0DDF5}"/>
              </a:ext>
            </a:extLst>
          </p:cNvPr>
          <p:cNvGrpSpPr/>
          <p:nvPr/>
        </p:nvGrpSpPr>
        <p:grpSpPr>
          <a:xfrm>
            <a:off x="1549171" y="2842435"/>
            <a:ext cx="3696786" cy="7444565"/>
            <a:chOff x="1485671" y="2842434"/>
            <a:chExt cx="3696786" cy="744456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4E562D0-9B3A-F699-8442-B975099A0E40}"/>
                </a:ext>
              </a:extLst>
            </p:cNvPr>
            <p:cNvSpPr/>
            <p:nvPr/>
          </p:nvSpPr>
          <p:spPr>
            <a:xfrm rot="10800000">
              <a:off x="2348432" y="2842434"/>
              <a:ext cx="2777066" cy="3639563"/>
            </a:xfrm>
            <a:prstGeom prst="rect">
              <a:avLst/>
            </a:prstGeom>
            <a:solidFill>
              <a:srgbClr val="F895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A7FCF5F-4D02-A6FB-08F8-302F65E2ABE1}"/>
                </a:ext>
              </a:extLst>
            </p:cNvPr>
            <p:cNvSpPr txBox="1"/>
            <p:nvPr/>
          </p:nvSpPr>
          <p:spPr>
            <a:xfrm>
              <a:off x="2291471" y="3059466"/>
              <a:ext cx="289098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chemeClr val="bg1"/>
                  </a:solidFill>
                </a:rPr>
                <a:t>Low consumer trust and motivation in sustainability labels.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A2A4632-7469-593F-47FD-6E6A9B2ECC54}"/>
                </a:ext>
              </a:extLst>
            </p:cNvPr>
            <p:cNvSpPr/>
            <p:nvPr/>
          </p:nvSpPr>
          <p:spPr>
            <a:xfrm>
              <a:off x="2284968" y="5427625"/>
              <a:ext cx="2827593" cy="2291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71" descr="A person pointing at a green screen&#10;&#10;Description automatically generated">
              <a:extLst>
                <a:ext uri="{FF2B5EF4-FFF2-40B4-BE49-F238E27FC236}">
                  <a16:creationId xmlns:a16="http://schemas.microsoft.com/office/drawing/2014/main" id="{98693067-92C0-AF0D-3F62-5D455477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1"/>
            <a:stretch/>
          </p:blipFill>
          <p:spPr>
            <a:xfrm>
              <a:off x="1485671" y="5674862"/>
              <a:ext cx="3088244" cy="461213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AD0C63-6B92-E9C1-B9A4-21726FBB7B22}"/>
              </a:ext>
            </a:extLst>
          </p:cNvPr>
          <p:cNvGrpSpPr/>
          <p:nvPr/>
        </p:nvGrpSpPr>
        <p:grpSpPr>
          <a:xfrm>
            <a:off x="9254637" y="2719429"/>
            <a:ext cx="2827593" cy="4887339"/>
            <a:chOff x="9304977" y="2719427"/>
            <a:chExt cx="2827593" cy="4887339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8F750-8146-5B17-30B1-4A93F187F42B}"/>
                </a:ext>
              </a:extLst>
            </p:cNvPr>
            <p:cNvGrpSpPr/>
            <p:nvPr/>
          </p:nvGrpSpPr>
          <p:grpSpPr>
            <a:xfrm rot="10800000">
              <a:off x="9304977" y="2719427"/>
              <a:ext cx="2820596" cy="4647791"/>
              <a:chOff x="4886343" y="2609215"/>
              <a:chExt cx="2820596" cy="464779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E36C658-62BB-4DDF-5F02-9DED2F7F4D52}"/>
                  </a:ext>
                </a:extLst>
              </p:cNvPr>
              <p:cNvGrpSpPr/>
              <p:nvPr/>
            </p:nvGrpSpPr>
            <p:grpSpPr>
              <a:xfrm>
                <a:off x="4886343" y="2609215"/>
                <a:ext cx="2777066" cy="4647791"/>
                <a:chOff x="1337734" y="2144673"/>
                <a:chExt cx="2777066" cy="4647791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B29363F-EF44-C194-DF6F-4E2ED654B5F0}"/>
                    </a:ext>
                  </a:extLst>
                </p:cNvPr>
                <p:cNvSpPr/>
                <p:nvPr/>
              </p:nvSpPr>
              <p:spPr>
                <a:xfrm>
                  <a:off x="1337734" y="3258894"/>
                  <a:ext cx="2777066" cy="3533570"/>
                </a:xfrm>
                <a:prstGeom prst="rect">
                  <a:avLst/>
                </a:prstGeom>
                <a:solidFill>
                  <a:srgbClr val="F8955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6E31177F-AE88-A07F-A367-8C037B05FF8B}"/>
                    </a:ext>
                  </a:extLst>
                </p:cNvPr>
                <p:cNvSpPr/>
                <p:nvPr/>
              </p:nvSpPr>
              <p:spPr>
                <a:xfrm>
                  <a:off x="1337734" y="2144673"/>
                  <a:ext cx="2777066" cy="2008682"/>
                </a:xfrm>
                <a:prstGeom prst="ellipse">
                  <a:avLst/>
                </a:prstGeom>
                <a:solidFill>
                  <a:srgbClr val="427F96">
                    <a:alpha val="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8952B42-8C25-ADDF-9F56-43EF330F03FC}"/>
                  </a:ext>
                </a:extLst>
              </p:cNvPr>
              <p:cNvSpPr txBox="1"/>
              <p:nvPr/>
            </p:nvSpPr>
            <p:spPr>
              <a:xfrm rot="10800000">
                <a:off x="4929873" y="4644790"/>
                <a:ext cx="2777066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Limited understanding of media, marketing, and retail influences on food choices.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11996B-278B-DF0D-58DD-FAC1C2259DDA}"/>
                </a:ext>
              </a:extLst>
            </p:cNvPr>
            <p:cNvSpPr/>
            <p:nvPr/>
          </p:nvSpPr>
          <p:spPr>
            <a:xfrm>
              <a:off x="9304977" y="5310785"/>
              <a:ext cx="2827593" cy="2291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1" name="Εικόνα 3774">
              <a:extLst>
                <a:ext uri="{FF2B5EF4-FFF2-40B4-BE49-F238E27FC236}">
                  <a16:creationId xmlns:a16="http://schemas.microsoft.com/office/drawing/2014/main" id="{B3E1F6B7-2FB5-10A1-3974-27CE229AE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992" y="5453752"/>
              <a:ext cx="2162098" cy="215301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8BFA78-0B8D-E0FF-833A-623CBDCB1471}"/>
              </a:ext>
            </a:extLst>
          </p:cNvPr>
          <p:cNvGrpSpPr/>
          <p:nvPr/>
        </p:nvGrpSpPr>
        <p:grpSpPr>
          <a:xfrm>
            <a:off x="12752469" y="2719429"/>
            <a:ext cx="2856610" cy="4933585"/>
            <a:chOff x="12738116" y="2623099"/>
            <a:chExt cx="2856610" cy="493358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A8DF834-40B4-F2B8-82C7-8101CA91B3EE}"/>
                </a:ext>
              </a:extLst>
            </p:cNvPr>
            <p:cNvGrpSpPr/>
            <p:nvPr/>
          </p:nvGrpSpPr>
          <p:grpSpPr>
            <a:xfrm>
              <a:off x="12774130" y="2908893"/>
              <a:ext cx="2820596" cy="4647791"/>
              <a:chOff x="4886343" y="2609215"/>
              <a:chExt cx="2820596" cy="4647791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2421B85-F271-0656-09D6-4903BB228129}"/>
                  </a:ext>
                </a:extLst>
              </p:cNvPr>
              <p:cNvGrpSpPr/>
              <p:nvPr/>
            </p:nvGrpSpPr>
            <p:grpSpPr>
              <a:xfrm>
                <a:off x="4886343" y="2609215"/>
                <a:ext cx="2777066" cy="4647791"/>
                <a:chOff x="1337734" y="2144673"/>
                <a:chExt cx="2777066" cy="4647791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546CF1F-E025-E1A0-8CBC-CEAB5B30A880}"/>
                    </a:ext>
                  </a:extLst>
                </p:cNvPr>
                <p:cNvSpPr/>
                <p:nvPr/>
              </p:nvSpPr>
              <p:spPr>
                <a:xfrm>
                  <a:off x="1337734" y="3258894"/>
                  <a:ext cx="2777066" cy="3533570"/>
                </a:xfrm>
                <a:prstGeom prst="rect">
                  <a:avLst/>
                </a:prstGeom>
                <a:solidFill>
                  <a:srgbClr val="26808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0C98171E-8BFF-3FCA-BF46-22FEB1834FB6}"/>
                    </a:ext>
                  </a:extLst>
                </p:cNvPr>
                <p:cNvSpPr/>
                <p:nvPr/>
              </p:nvSpPr>
              <p:spPr>
                <a:xfrm>
                  <a:off x="1337734" y="2144673"/>
                  <a:ext cx="2777066" cy="2008682"/>
                </a:xfrm>
                <a:prstGeom prst="ellipse">
                  <a:avLst/>
                </a:prstGeom>
                <a:solidFill>
                  <a:srgbClr val="427F96">
                    <a:alpha val="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3A16F9E-8564-0E39-A990-0B4286D42A82}"/>
                  </a:ext>
                </a:extLst>
              </p:cNvPr>
              <p:cNvSpPr txBox="1"/>
              <p:nvPr/>
            </p:nvSpPr>
            <p:spPr>
              <a:xfrm>
                <a:off x="4929873" y="4644790"/>
                <a:ext cx="2777066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Absence of comprehensive assessment tools for sustainability dimensions.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5DC938-648B-44A5-5FDD-4AA410EA6C79}"/>
                </a:ext>
              </a:extLst>
            </p:cNvPr>
            <p:cNvSpPr/>
            <p:nvPr/>
          </p:nvSpPr>
          <p:spPr>
            <a:xfrm>
              <a:off x="12738116" y="2623099"/>
              <a:ext cx="2827593" cy="2291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2" name="Picture 91" descr="A person standing with different colored circles around her head&#10;&#10;Description automatically generated">
              <a:extLst>
                <a:ext uri="{FF2B5EF4-FFF2-40B4-BE49-F238E27FC236}">
                  <a16:creationId xmlns:a16="http://schemas.microsoft.com/office/drawing/2014/main" id="{FA2A751F-5431-F643-583D-991444D08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742" t="27323" r="70455" b="54276"/>
            <a:stretch/>
          </p:blipFill>
          <p:spPr>
            <a:xfrm>
              <a:off x="13216013" y="2822248"/>
              <a:ext cx="1798817" cy="1696348"/>
            </a:xfrm>
            <a:prstGeom prst="ellipse">
              <a:avLst/>
            </a:prstGeom>
          </p:spPr>
        </p:pic>
      </p:grpSp>
      <p:pic>
        <p:nvPicPr>
          <p:cNvPr id="3" name="Picture 2" descr="A cartoon of a doctor holding a green object&#10;&#10;Description automatically generated">
            <a:extLst>
              <a:ext uri="{FF2B5EF4-FFF2-40B4-BE49-F238E27FC236}">
                <a16:creationId xmlns:a16="http://schemas.microsoft.com/office/drawing/2014/main" id="{071A068E-C17A-A5BD-C5EC-BEE52FD6E1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383" y="6908571"/>
            <a:ext cx="1437036" cy="35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3CE8D4-BD69-D443-5380-A4CDD56F0B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94933" y="1190337"/>
            <a:ext cx="3666066" cy="837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75DCF-F1C9-720C-BD6A-85868CEC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71" y="962892"/>
            <a:ext cx="14613466" cy="1180903"/>
          </a:xfrm>
        </p:spPr>
        <p:txBody>
          <a:bodyPr>
            <a:normAutofit/>
          </a:bodyPr>
          <a:lstStyle/>
          <a:p>
            <a:r>
              <a:rPr lang="en-US" sz="5400" dirty="0"/>
              <a:t>Approach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D7D193-1A5A-BA96-0E2A-2760D0301E57}"/>
              </a:ext>
            </a:extLst>
          </p:cNvPr>
          <p:cNvGrpSpPr/>
          <p:nvPr/>
        </p:nvGrpSpPr>
        <p:grpSpPr>
          <a:xfrm>
            <a:off x="686404" y="2547051"/>
            <a:ext cx="7264400" cy="7016042"/>
            <a:chOff x="8305801" y="2104828"/>
            <a:chExt cx="7264400" cy="7016042"/>
          </a:xfrm>
        </p:grpSpPr>
        <p:pic>
          <p:nvPicPr>
            <p:cNvPr id="9" name="Picture 8" descr="A logo with circles and a black background&#10;&#10;Description automatically generated">
              <a:extLst>
                <a:ext uri="{FF2B5EF4-FFF2-40B4-BE49-F238E27FC236}">
                  <a16:creationId xmlns:a16="http://schemas.microsoft.com/office/drawing/2014/main" id="{93EAEFDA-4C0A-53BF-D987-5953B1759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6" t="21396" r="34720" b="22795"/>
            <a:stretch/>
          </p:blipFill>
          <p:spPr>
            <a:xfrm>
              <a:off x="8305801" y="2104828"/>
              <a:ext cx="7264400" cy="7016042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0B637D7F-68E5-30D4-2CEB-2F1ACA9AE5C4}"/>
                </a:ext>
              </a:extLst>
            </p:cNvPr>
            <p:cNvSpPr txBox="1">
              <a:spLocks/>
            </p:cNvSpPr>
            <p:nvPr/>
          </p:nvSpPr>
          <p:spPr>
            <a:xfrm>
              <a:off x="10888134" y="3666353"/>
              <a:ext cx="4504267" cy="8308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3800" b="1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400" b="0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200" b="1" kern="120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600" b="0" i="1" kern="1200">
                  <a:solidFill>
                    <a:srgbClr val="F695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b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8955E"/>
                  </a:solidFill>
                </a:rPr>
                <a:t>Empower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BD9575D-6FC4-3094-59CF-9E8C991ED152}"/>
                </a:ext>
              </a:extLst>
            </p:cNvPr>
            <p:cNvSpPr txBox="1">
              <a:spLocks/>
            </p:cNvSpPr>
            <p:nvPr/>
          </p:nvSpPr>
          <p:spPr>
            <a:xfrm>
              <a:off x="13233400" y="6841640"/>
              <a:ext cx="1752600" cy="8308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3800" b="1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400" b="0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200" b="1" kern="120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600" b="0" i="1" kern="1200">
                  <a:solidFill>
                    <a:srgbClr val="F695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b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268080"/>
                  </a:solidFill>
                </a:rPr>
                <a:t>Test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9B3685A8-4EEF-AA89-C895-9C07B84387C9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6799020"/>
              <a:ext cx="2116667" cy="8308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3800" b="1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400" b="0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200" b="1" kern="120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600" b="0" i="1" kern="1200">
                  <a:solidFill>
                    <a:srgbClr val="F695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b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Develop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5CED9C-F886-8427-CED7-1DDF58446DC7}"/>
              </a:ext>
            </a:extLst>
          </p:cNvPr>
          <p:cNvSpPr txBox="1"/>
          <p:nvPr/>
        </p:nvSpPr>
        <p:spPr>
          <a:xfrm>
            <a:off x="8568869" y="1993611"/>
            <a:ext cx="9202662" cy="7940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TealHelix introduces 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and inclusive approach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food sustainability labelling by:</a:t>
            </a: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F69560"/>
              </a:buClr>
              <a:buFont typeface="Symbol" panose="05050102010706020507" pitchFamily="18" charset="2"/>
              <a:buChar char=""/>
            </a:pPr>
            <a:r>
              <a:rPr lang="en-US" sz="3000" b="1" dirty="0">
                <a:solidFill>
                  <a:srgbClr val="F89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Consumers:</a:t>
            </a:r>
            <a:r>
              <a:rPr lang="en-US" sz="3000" dirty="0">
                <a:solidFill>
                  <a:srgbClr val="F89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000" b="1" dirty="0">
                <a:solidFill>
                  <a:srgbClr val="0A59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motivational matching</a:t>
            </a:r>
            <a:r>
              <a:rPr lang="en-US" sz="3000" b="1" dirty="0">
                <a:solidFill>
                  <a:srgbClr val="F89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for better decision-making</a:t>
            </a:r>
          </a:p>
          <a:p>
            <a:pPr marL="457200" indent="-457200" algn="just">
              <a:lnSpc>
                <a:spcPct val="150000"/>
              </a:lnSpc>
              <a:buClr>
                <a:srgbClr val="F69560"/>
              </a:buClr>
              <a:buFont typeface="Symbol" panose="05050102010706020507" pitchFamily="18" charset="2"/>
              <a:buChar char=""/>
            </a:pPr>
            <a:r>
              <a:rPr lang="en-US" sz="3000" b="1" dirty="0">
                <a:solidFill>
                  <a:srgbClr val="F89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New Standards:</a:t>
            </a:r>
            <a:r>
              <a:rPr lang="en-US" sz="3000" dirty="0">
                <a:solidFill>
                  <a:srgbClr val="F89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Aligning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individual and planetary preferences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for sustainability goals</a:t>
            </a:r>
          </a:p>
          <a:p>
            <a:pPr marL="457200" indent="-457200" algn="just">
              <a:lnSpc>
                <a:spcPct val="150000"/>
              </a:lnSpc>
              <a:buClr>
                <a:srgbClr val="F69560"/>
              </a:buClr>
              <a:buFont typeface="Symbol" panose="05050102010706020507" pitchFamily="18" charset="2"/>
              <a:buChar char=""/>
            </a:pPr>
            <a:r>
              <a:rPr lang="en-US" sz="3000" b="1" dirty="0">
                <a:solidFill>
                  <a:srgbClr val="F89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Labelling Methods: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Traditional, digital, and smart labelling approaches &amp; develop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integrity guidelines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industry standards</a:t>
            </a: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3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1C49-1DA1-75BA-9FDC-0586CAF3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783937"/>
            <a:ext cx="14613466" cy="1180903"/>
          </a:xfrm>
        </p:spPr>
        <p:txBody>
          <a:bodyPr>
            <a:normAutofit/>
          </a:bodyPr>
          <a:lstStyle/>
          <a:p>
            <a:r>
              <a:rPr lang="en-US" sz="4800" dirty="0"/>
              <a:t>Objectives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C505D0-55B2-ECC5-02B1-450E3B6E209D}"/>
              </a:ext>
            </a:extLst>
          </p:cNvPr>
          <p:cNvGrpSpPr/>
          <p:nvPr/>
        </p:nvGrpSpPr>
        <p:grpSpPr>
          <a:xfrm>
            <a:off x="893197" y="4028882"/>
            <a:ext cx="11773305" cy="1322947"/>
            <a:chOff x="654930" y="3989628"/>
            <a:chExt cx="11773305" cy="1322947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F20C3A8-FE9E-9437-B253-689F034D5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30" y="3989628"/>
              <a:ext cx="11315157" cy="1322947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567824-03E0-0D53-50BD-7828E0036A25}"/>
                </a:ext>
              </a:extLst>
            </p:cNvPr>
            <p:cNvGrpSpPr/>
            <p:nvPr/>
          </p:nvGrpSpPr>
          <p:grpSpPr>
            <a:xfrm>
              <a:off x="739336" y="4157583"/>
              <a:ext cx="11688899" cy="923330"/>
              <a:chOff x="739336" y="4437281"/>
              <a:chExt cx="11688899" cy="923330"/>
            </a:xfrm>
          </p:grpSpPr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7C255CDB-92F7-0193-99B6-4AD039544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336" y="4653683"/>
                <a:ext cx="1145736" cy="56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13716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3800" b="1" kern="1200">
                    <a:solidFill>
                      <a:srgbClr val="285F7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0287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3400" b="0" kern="1200">
                    <a:solidFill>
                      <a:srgbClr val="285F7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7145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3200" b="1" kern="1200">
                    <a:solidFill>
                      <a:srgbClr val="26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24003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600" b="0" i="1" kern="1200">
                    <a:solidFill>
                      <a:srgbClr val="F695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0861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37719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7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35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93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dirty="0">
                    <a:solidFill>
                      <a:schemeClr val="bg1"/>
                    </a:solidFill>
                  </a:rPr>
                  <a:t>Obj. 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5A9915-F850-D48D-1F2C-5B431A2538C2}"/>
                  </a:ext>
                </a:extLst>
              </p:cNvPr>
              <p:cNvSpPr txBox="1"/>
              <p:nvPr/>
            </p:nvSpPr>
            <p:spPr>
              <a:xfrm>
                <a:off x="2389037" y="4437281"/>
                <a:ext cx="1003919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/>
                  <a:t>Develop </a:t>
                </a:r>
                <a:r>
                  <a:rPr lang="en-US" b="1" dirty="0" err="1"/>
                  <a:t>personalised</a:t>
                </a:r>
                <a:r>
                  <a:rPr lang="en-US" b="1" dirty="0"/>
                  <a:t> labelling solutions</a:t>
                </a:r>
                <a:r>
                  <a:rPr lang="en-US" dirty="0"/>
                  <a:t> – Create the Sustainable Food Compass to align consumer preferences with sustainability goals.</a:t>
                </a: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9CB9F7C-08CF-99CE-F906-59D8926878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39886" y="1190171"/>
            <a:ext cx="2148114" cy="815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A person standing with different colored circles around her head&#10;&#10;Description automatically generated">
            <a:extLst>
              <a:ext uri="{FF2B5EF4-FFF2-40B4-BE49-F238E27FC236}">
                <a16:creationId xmlns:a16="http://schemas.microsoft.com/office/drawing/2014/main" id="{B76244A1-B7FC-7BC6-38F9-98CAFFAC0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340" y="3569278"/>
            <a:ext cx="4529114" cy="6221401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82B3939-C543-EED7-B5AF-9D714EADA7C1}"/>
              </a:ext>
            </a:extLst>
          </p:cNvPr>
          <p:cNvGrpSpPr/>
          <p:nvPr/>
        </p:nvGrpSpPr>
        <p:grpSpPr>
          <a:xfrm>
            <a:off x="1550471" y="5468615"/>
            <a:ext cx="11315157" cy="1322947"/>
            <a:chOff x="767472" y="5696932"/>
            <a:chExt cx="11315157" cy="132294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350D44C-B6C3-B2C5-EF0F-58264B5A6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472" y="5696932"/>
              <a:ext cx="11315157" cy="132294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2BCDB9-6A56-D851-8F66-4D8450888C2B}"/>
                </a:ext>
              </a:extLst>
            </p:cNvPr>
            <p:cNvSpPr txBox="1"/>
            <p:nvPr/>
          </p:nvSpPr>
          <p:spPr>
            <a:xfrm>
              <a:off x="2499169" y="5874254"/>
              <a:ext cx="958346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/>
                <a:t>Empower consumers with digital tools</a:t>
              </a:r>
              <a:r>
                <a:rPr lang="en-US" dirty="0"/>
                <a:t> – Launch AI apps (</a:t>
              </a:r>
              <a:r>
                <a:rPr lang="en-US" dirty="0" err="1"/>
                <a:t>LabelGuide</a:t>
              </a:r>
              <a:r>
                <a:rPr lang="en-US" dirty="0"/>
                <a:t>, </a:t>
              </a:r>
              <a:r>
                <a:rPr lang="en-US" dirty="0" err="1"/>
                <a:t>HowiBuy</a:t>
              </a:r>
              <a:r>
                <a:rPr lang="en-US" dirty="0"/>
                <a:t>) for informed and sustainable choices.</a:t>
              </a:r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95852286-4953-9B17-72B3-A7DB593789A6}"/>
                </a:ext>
              </a:extLst>
            </p:cNvPr>
            <p:cNvSpPr txBox="1">
              <a:spLocks/>
            </p:cNvSpPr>
            <p:nvPr/>
          </p:nvSpPr>
          <p:spPr>
            <a:xfrm>
              <a:off x="889615" y="6143556"/>
              <a:ext cx="1145736" cy="5618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3800" b="1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400" b="0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200" b="1" kern="120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600" b="0" i="1" kern="1200">
                  <a:solidFill>
                    <a:srgbClr val="F695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b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600" dirty="0">
                  <a:solidFill>
                    <a:schemeClr val="bg1"/>
                  </a:solidFill>
                </a:rPr>
                <a:t>Obj. 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6ABAE5-7921-D3BF-35C9-2FD2507061D4}"/>
              </a:ext>
            </a:extLst>
          </p:cNvPr>
          <p:cNvGrpSpPr/>
          <p:nvPr/>
        </p:nvGrpSpPr>
        <p:grpSpPr>
          <a:xfrm>
            <a:off x="2303662" y="6968884"/>
            <a:ext cx="11770895" cy="1322947"/>
            <a:chOff x="767472" y="5696932"/>
            <a:chExt cx="11770895" cy="1322947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C736288-D832-2EA3-AB60-A3D6B7F5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472" y="5696932"/>
              <a:ext cx="11315157" cy="132294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8D1563C-9F3E-C8A5-0593-79E5DB7BE4F3}"/>
                </a:ext>
              </a:extLst>
            </p:cNvPr>
            <p:cNvSpPr txBox="1"/>
            <p:nvPr/>
          </p:nvSpPr>
          <p:spPr>
            <a:xfrm>
              <a:off x="2499169" y="5874254"/>
              <a:ext cx="1003919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/>
                <a:t>Support vulnerable groups</a:t>
              </a:r>
              <a:r>
                <a:rPr lang="en-US" dirty="0"/>
                <a:t> – Design tailored interventions to address the needs of disadvantaged consumers and enhance inclusivity.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4000030C-8D64-2FD6-D52B-C74A9288DE24}"/>
                </a:ext>
              </a:extLst>
            </p:cNvPr>
            <p:cNvSpPr txBox="1">
              <a:spLocks/>
            </p:cNvSpPr>
            <p:nvPr/>
          </p:nvSpPr>
          <p:spPr>
            <a:xfrm>
              <a:off x="889615" y="6143556"/>
              <a:ext cx="1145736" cy="5618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3800" b="1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400" b="0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200" b="1" kern="120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600" b="0" i="1" kern="1200">
                  <a:solidFill>
                    <a:srgbClr val="F695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b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600" dirty="0">
                  <a:solidFill>
                    <a:schemeClr val="bg1"/>
                  </a:solidFill>
                </a:rPr>
                <a:t>Obj. 4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7D2586A-3A95-2E96-6EF2-22178FC2D399}"/>
              </a:ext>
            </a:extLst>
          </p:cNvPr>
          <p:cNvGrpSpPr/>
          <p:nvPr/>
        </p:nvGrpSpPr>
        <p:grpSpPr>
          <a:xfrm>
            <a:off x="3282168" y="8467732"/>
            <a:ext cx="11706598" cy="1322947"/>
            <a:chOff x="767472" y="5696932"/>
            <a:chExt cx="11706598" cy="1322947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C2E79D8-F3A4-9461-908C-B4760FB1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472" y="5696932"/>
              <a:ext cx="11315157" cy="1322947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2177CD-F2FD-A564-4A25-56AB4073B92A}"/>
                </a:ext>
              </a:extLst>
            </p:cNvPr>
            <p:cNvSpPr txBox="1"/>
            <p:nvPr/>
          </p:nvSpPr>
          <p:spPr>
            <a:xfrm>
              <a:off x="2434872" y="5918101"/>
              <a:ext cx="1003919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/>
                <a:t>Set industry standards &amp; policy</a:t>
              </a:r>
              <a:r>
                <a:rPr lang="en-US" dirty="0"/>
                <a:t> – Develop guidelines &amp; recommendations to enhance trust</a:t>
              </a:r>
              <a:r>
                <a:rPr lang="el-GR" dirty="0"/>
                <a:t> &amp; </a:t>
              </a:r>
              <a:r>
                <a:rPr lang="en-US" dirty="0"/>
                <a:t>integrity</a:t>
              </a:r>
              <a:r>
                <a:rPr lang="el-GR" dirty="0"/>
                <a:t> </a:t>
              </a:r>
              <a:r>
                <a:rPr lang="en-US" dirty="0"/>
                <a:t>of sustainable labelling.</a:t>
              </a: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2FF21DD1-AC2F-070A-F92C-91AD2B805E7C}"/>
                </a:ext>
              </a:extLst>
            </p:cNvPr>
            <p:cNvSpPr txBox="1">
              <a:spLocks/>
            </p:cNvSpPr>
            <p:nvPr/>
          </p:nvSpPr>
          <p:spPr>
            <a:xfrm>
              <a:off x="889615" y="6143556"/>
              <a:ext cx="1145736" cy="5618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3800" b="1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400" b="0" kern="1200">
                  <a:solidFill>
                    <a:srgbClr val="285F7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200" b="1" kern="1200">
                  <a:solidFill>
                    <a:srgbClr val="26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600" b="0" i="1" kern="1200">
                  <a:solidFill>
                    <a:srgbClr val="F695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b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600" dirty="0">
                  <a:solidFill>
                    <a:schemeClr val="bg1"/>
                  </a:solidFill>
                </a:rPr>
                <a:t>Obj. 5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A022DF-C423-42DC-E216-535380BDA5F6}"/>
              </a:ext>
            </a:extLst>
          </p:cNvPr>
          <p:cNvGrpSpPr/>
          <p:nvPr/>
        </p:nvGrpSpPr>
        <p:grpSpPr>
          <a:xfrm>
            <a:off x="235923" y="2575145"/>
            <a:ext cx="11773305" cy="1322947"/>
            <a:chOff x="654930" y="3989628"/>
            <a:chExt cx="11773305" cy="1322947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1461204-7AB7-605C-FC85-2C3431E5C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30" y="3989628"/>
              <a:ext cx="11315157" cy="1322947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69DFAB8-CB89-6382-A315-7B8BEB5E055B}"/>
                </a:ext>
              </a:extLst>
            </p:cNvPr>
            <p:cNvGrpSpPr/>
            <p:nvPr/>
          </p:nvGrpSpPr>
          <p:grpSpPr>
            <a:xfrm>
              <a:off x="739336" y="4157583"/>
              <a:ext cx="11688899" cy="923330"/>
              <a:chOff x="739336" y="4437281"/>
              <a:chExt cx="11688899" cy="923330"/>
            </a:xfrm>
          </p:grpSpPr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0C1952B9-1DF5-AAFB-297A-3DA66ACF86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336" y="4653683"/>
                <a:ext cx="1145736" cy="56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13716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3800" b="1" kern="1200">
                    <a:solidFill>
                      <a:srgbClr val="285F7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0287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3400" b="0" kern="1200">
                    <a:solidFill>
                      <a:srgbClr val="285F7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7145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3200" b="1" kern="1200">
                    <a:solidFill>
                      <a:srgbClr val="26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24003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600" b="0" i="1" kern="1200">
                    <a:solidFill>
                      <a:srgbClr val="F695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0861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37719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7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35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93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dirty="0">
                    <a:solidFill>
                      <a:schemeClr val="bg1"/>
                    </a:solidFill>
                  </a:rPr>
                  <a:t>Obj. 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6E088E-1E2C-8316-A08A-9EA48FD67BDA}"/>
                  </a:ext>
                </a:extLst>
              </p:cNvPr>
              <p:cNvSpPr txBox="1"/>
              <p:nvPr/>
            </p:nvSpPr>
            <p:spPr>
              <a:xfrm>
                <a:off x="2389037" y="4437281"/>
                <a:ext cx="1003919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/>
                  <a:t>Understand consumer needs &amp; influences</a:t>
                </a:r>
                <a:r>
                  <a:rPr lang="en-US" dirty="0"/>
                  <a:t> – Analyse media, socio-cultural, and marketing impacts &amp; identify key information needs.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578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21D27B-9B32-E199-510E-34660BC66C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0" y="1143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B7F85-706F-3F9F-D7DA-753E06D67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5967" y="-250140"/>
            <a:ext cx="7890933" cy="1364455"/>
          </a:xfrm>
        </p:spPr>
        <p:txBody>
          <a:bodyPr>
            <a:normAutofit/>
          </a:bodyPr>
          <a:lstStyle/>
          <a:p>
            <a:r>
              <a:rPr lang="en-US" sz="5400" dirty="0"/>
              <a:t>Methodology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0E1EEE-B100-003B-3121-8F99ECDCE5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03600" y="1320800"/>
            <a:ext cx="2184400" cy="824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F34FE4-F0EF-5A41-73B2-265122BF7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068" r="1027"/>
          <a:stretch/>
        </p:blipFill>
        <p:spPr>
          <a:xfrm>
            <a:off x="1812876" y="1638301"/>
            <a:ext cx="13992433" cy="7924799"/>
          </a:xfrm>
          <a:prstGeom prst="rect">
            <a:avLst/>
          </a:prstGeom>
        </p:spPr>
      </p:pic>
      <p:pic>
        <p:nvPicPr>
          <p:cNvPr id="18" name="Εικόνα 42">
            <a:extLst>
              <a:ext uri="{FF2B5EF4-FFF2-40B4-BE49-F238E27FC236}">
                <a16:creationId xmlns:a16="http://schemas.microsoft.com/office/drawing/2014/main" id="{ACB28E03-D0D6-A0D4-4BDB-171FB77C3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97" y="9548757"/>
            <a:ext cx="2426869" cy="5096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DEE915-640B-38ED-1FDE-0A19FAB29D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35000"/>
          </a:blip>
          <a:srcRect l="55678" t="10935"/>
          <a:stretch/>
        </p:blipFill>
        <p:spPr>
          <a:xfrm flipH="1">
            <a:off x="17519650" y="1257300"/>
            <a:ext cx="768350" cy="5556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BCF27F-8A75-D294-3EAC-95182D804F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0"/>
          </a:blip>
          <a:srcRect l="42979"/>
          <a:stretch/>
        </p:blipFill>
        <p:spPr>
          <a:xfrm>
            <a:off x="-1" y="4324300"/>
            <a:ext cx="988483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9679-7A51-5EF3-6D7D-2C97F4C78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CC62FA-725B-B278-6C67-92122890E7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0" y="1143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B9A97-6339-1AC5-730F-91C8F3FC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5067" y="-107155"/>
            <a:ext cx="7890933" cy="1364455"/>
          </a:xfrm>
        </p:spPr>
        <p:txBody>
          <a:bodyPr>
            <a:normAutofit/>
          </a:bodyPr>
          <a:lstStyle/>
          <a:p>
            <a:r>
              <a:rPr lang="en-US" sz="4800" b="1" dirty="0"/>
              <a:t>Work Plan Overview</a:t>
            </a:r>
            <a:endParaRPr lang="en-US" sz="4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EEFA6-B446-37A8-622B-F4FF262F2A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30600" y="1257300"/>
            <a:ext cx="2057400" cy="801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9F9506-20D8-BCC9-BC68-E855966EA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630" y="1478755"/>
            <a:ext cx="13103139" cy="8295992"/>
          </a:xfrm>
          <a:prstGeom prst="rect">
            <a:avLst/>
          </a:prstGeom>
        </p:spPr>
      </p:pic>
      <p:pic>
        <p:nvPicPr>
          <p:cNvPr id="43" name="Εικόνα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97" y="9393132"/>
            <a:ext cx="2426869" cy="5096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97D89FC-D7EA-1AD4-CBAC-3A29611FB957}"/>
              </a:ext>
            </a:extLst>
          </p:cNvPr>
          <p:cNvGrpSpPr/>
          <p:nvPr/>
        </p:nvGrpSpPr>
        <p:grpSpPr>
          <a:xfrm>
            <a:off x="-1" y="1257300"/>
            <a:ext cx="18288001" cy="9029701"/>
            <a:chOff x="-1" y="1257300"/>
            <a:chExt cx="18288001" cy="90297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7A4C72-2E5C-EC65-F63D-D9E8B808C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rcRect l="55678" t="10935"/>
            <a:stretch/>
          </p:blipFill>
          <p:spPr>
            <a:xfrm flipH="1">
              <a:off x="17519650" y="1257300"/>
              <a:ext cx="768350" cy="55566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599F3E-95F9-F77E-63D1-4FD46C1B6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rcRect l="42979" b="4427"/>
            <a:stretch/>
          </p:blipFill>
          <p:spPr>
            <a:xfrm>
              <a:off x="-1" y="4324301"/>
              <a:ext cx="988483" cy="596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76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FFF67C-D3FD-94DD-18BF-4BACE022C6FA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0444109" y="2751823"/>
            <a:ext cx="3509515" cy="1843249"/>
          </a:xfrm>
          <a:prstGeom prst="straightConnector1">
            <a:avLst/>
          </a:prstGeom>
          <a:ln w="28575">
            <a:solidFill>
              <a:srgbClr val="F895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9EE19F-D873-C1BA-40C0-E2F112403827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0444109" y="2751823"/>
            <a:ext cx="3509515" cy="1314483"/>
          </a:xfrm>
          <a:prstGeom prst="straightConnector1">
            <a:avLst/>
          </a:prstGeom>
          <a:ln w="28575">
            <a:solidFill>
              <a:srgbClr val="F895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1810C04-2F92-610C-40BA-84381B9D3D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11227" y="1208868"/>
            <a:ext cx="2076773" cy="831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ECCE4-CC5C-8FA4-A41C-AA6447CC80B7}"/>
              </a:ext>
            </a:extLst>
          </p:cNvPr>
          <p:cNvGrpSpPr/>
          <p:nvPr/>
        </p:nvGrpSpPr>
        <p:grpSpPr>
          <a:xfrm>
            <a:off x="272029" y="1915567"/>
            <a:ext cx="4169204" cy="3595607"/>
            <a:chOff x="371799" y="1208868"/>
            <a:chExt cx="4169204" cy="35956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EEAA6D1-1ECE-3C61-0733-224C0294AFDE}"/>
                </a:ext>
              </a:extLst>
            </p:cNvPr>
            <p:cNvGrpSpPr/>
            <p:nvPr/>
          </p:nvGrpSpPr>
          <p:grpSpPr>
            <a:xfrm>
              <a:off x="371799" y="1208868"/>
              <a:ext cx="4169204" cy="3595607"/>
              <a:chOff x="371799" y="1208868"/>
              <a:chExt cx="3797084" cy="3653646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69D38BA-6062-720A-89B6-4B84B4CC4B8D}"/>
                  </a:ext>
                </a:extLst>
              </p:cNvPr>
              <p:cNvSpPr/>
              <p:nvPr/>
            </p:nvSpPr>
            <p:spPr>
              <a:xfrm>
                <a:off x="371799" y="1654364"/>
                <a:ext cx="3797084" cy="32081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31FE05E-680E-AF0F-FE06-B2167C8009C5}"/>
                  </a:ext>
                </a:extLst>
              </p:cNvPr>
              <p:cNvSpPr/>
              <p:nvPr/>
            </p:nvSpPr>
            <p:spPr>
              <a:xfrm>
                <a:off x="1259561" y="1208868"/>
                <a:ext cx="1977809" cy="1100551"/>
              </a:xfrm>
              <a:prstGeom prst="ellipse">
                <a:avLst/>
              </a:prstGeom>
              <a:solidFill>
                <a:srgbClr val="0A59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SAR </a:t>
                </a:r>
              </a:p>
              <a:p>
                <a:pPr algn="ctr"/>
                <a:r>
                  <a:rPr lang="en-US" dirty="0"/>
                  <a:t>(Poland)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725A77-5EFC-270B-4F4F-D7BF209978F2}"/>
                </a:ext>
              </a:extLst>
            </p:cNvPr>
            <p:cNvSpPr txBox="1"/>
            <p:nvPr/>
          </p:nvSpPr>
          <p:spPr>
            <a:xfrm>
              <a:off x="494788" y="2309419"/>
              <a:ext cx="370152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Association of communication agencies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Characteristics: experts in creative, digital campaigns, and media planning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Developing our solutions and testing means of presentation</a:t>
              </a:r>
              <a:endParaRPr lang="en-US" sz="20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74E0FB-5C73-35A7-4917-49775FDE36E0}"/>
              </a:ext>
            </a:extLst>
          </p:cNvPr>
          <p:cNvGrpSpPr/>
          <p:nvPr/>
        </p:nvGrpSpPr>
        <p:grpSpPr>
          <a:xfrm>
            <a:off x="13549074" y="2210288"/>
            <a:ext cx="4169204" cy="3716208"/>
            <a:chOff x="371799" y="1105753"/>
            <a:chExt cx="4169204" cy="37162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76C0C2-5DF6-3D70-551F-424A52398E26}"/>
                </a:ext>
              </a:extLst>
            </p:cNvPr>
            <p:cNvGrpSpPr/>
            <p:nvPr/>
          </p:nvGrpSpPr>
          <p:grpSpPr>
            <a:xfrm>
              <a:off x="371799" y="1105753"/>
              <a:ext cx="4169204" cy="3716208"/>
              <a:chOff x="371799" y="1104088"/>
              <a:chExt cx="3797084" cy="3776193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7130E4F1-DE6B-2723-16B7-6889073DB651}"/>
                  </a:ext>
                </a:extLst>
              </p:cNvPr>
              <p:cNvSpPr/>
              <p:nvPr/>
            </p:nvSpPr>
            <p:spPr>
              <a:xfrm>
                <a:off x="371799" y="1654364"/>
                <a:ext cx="3797084" cy="32259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0BFA2AC-DC8F-859D-B0D1-B019612E7790}"/>
                  </a:ext>
                </a:extLst>
              </p:cNvPr>
              <p:cNvSpPr/>
              <p:nvPr/>
            </p:nvSpPr>
            <p:spPr>
              <a:xfrm>
                <a:off x="740241" y="1104088"/>
                <a:ext cx="3256405" cy="1100551"/>
              </a:xfrm>
              <a:prstGeom prst="ellipse">
                <a:avLst/>
              </a:prstGeom>
              <a:solidFill>
                <a:srgbClr val="427F9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Rimi Baltic</a:t>
                </a:r>
              </a:p>
              <a:p>
                <a:pPr algn="ctr"/>
                <a:r>
                  <a:rPr lang="en-US" sz="2400" dirty="0"/>
                  <a:t>(Lithuania, Latvia, Estonia)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AC60B0-1AF2-3996-EEA7-B992B86592E5}"/>
                </a:ext>
              </a:extLst>
            </p:cNvPr>
            <p:cNvSpPr txBox="1"/>
            <p:nvPr/>
          </p:nvSpPr>
          <p:spPr>
            <a:xfrm>
              <a:off x="575837" y="2229867"/>
              <a:ext cx="3761127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One of the largest retailers in Baltics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Traditional brick-and-mortal and digital shopping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Testing our labelling interventions in real-life settings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Integrating AI-based app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HowiBuy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in the Rimi app</a:t>
              </a:r>
              <a:endParaRPr lang="en-US" sz="2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47860C-16F4-1C82-FFD5-E0469F5B5AA1}"/>
              </a:ext>
            </a:extLst>
          </p:cNvPr>
          <p:cNvGrpSpPr/>
          <p:nvPr/>
        </p:nvGrpSpPr>
        <p:grpSpPr>
          <a:xfrm>
            <a:off x="13590772" y="6292329"/>
            <a:ext cx="4169204" cy="3364806"/>
            <a:chOff x="371799" y="1208868"/>
            <a:chExt cx="4169204" cy="336480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B38B5F-7ABF-9451-5718-7ED2ADE9359F}"/>
                </a:ext>
              </a:extLst>
            </p:cNvPr>
            <p:cNvGrpSpPr/>
            <p:nvPr/>
          </p:nvGrpSpPr>
          <p:grpSpPr>
            <a:xfrm>
              <a:off x="371799" y="1208868"/>
              <a:ext cx="4169204" cy="3364806"/>
              <a:chOff x="371799" y="1208868"/>
              <a:chExt cx="3797084" cy="341911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F72BDA2-BC55-5092-669D-B74E6EE5F3A9}"/>
                  </a:ext>
                </a:extLst>
              </p:cNvPr>
              <p:cNvSpPr/>
              <p:nvPr/>
            </p:nvSpPr>
            <p:spPr>
              <a:xfrm>
                <a:off x="371799" y="1654365"/>
                <a:ext cx="3797084" cy="297362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1C8F396-6B46-F56C-5FD8-328ED5E0C2C2}"/>
                  </a:ext>
                </a:extLst>
              </p:cNvPr>
              <p:cNvSpPr/>
              <p:nvPr/>
            </p:nvSpPr>
            <p:spPr>
              <a:xfrm>
                <a:off x="1259561" y="1208868"/>
                <a:ext cx="2163692" cy="1100551"/>
              </a:xfrm>
              <a:prstGeom prst="ellipse">
                <a:avLst/>
              </a:prstGeom>
              <a:solidFill>
                <a:srgbClr val="86B8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GS1 (Germany)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81FE34-6344-D27B-E845-C1DDCB4E5C10}"/>
                </a:ext>
              </a:extLst>
            </p:cNvPr>
            <p:cNvSpPr txBox="1"/>
            <p:nvPr/>
          </p:nvSpPr>
          <p:spPr>
            <a:xfrm>
              <a:off x="510012" y="2326904"/>
              <a:ext cx="384473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Laboratory supermarket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Innovative platform for interactive consumer journey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Pre-testing our interventions in an interactive shopper journey</a:t>
              </a:r>
              <a:endParaRPr lang="en-US" sz="2000" dirty="0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A80091-6C38-0D75-59CA-B1E532F76C87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0331029" y="2751823"/>
            <a:ext cx="3622595" cy="2299665"/>
          </a:xfrm>
          <a:prstGeom prst="straightConnector1">
            <a:avLst/>
          </a:prstGeom>
          <a:ln w="28575">
            <a:solidFill>
              <a:srgbClr val="F895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D74E97-E6BE-C758-AE56-1B91C2CE12DC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3380155" y="7061548"/>
            <a:ext cx="6923679" cy="1915527"/>
          </a:xfrm>
          <a:prstGeom prst="straightConnector1">
            <a:avLst/>
          </a:prstGeom>
          <a:ln w="28575">
            <a:solidFill>
              <a:srgbClr val="F895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0919FA0-34B6-5FEA-9BE7-7F4611F68FFE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3418430" y="2457101"/>
            <a:ext cx="6101596" cy="3520725"/>
          </a:xfrm>
          <a:prstGeom prst="straightConnector1">
            <a:avLst/>
          </a:prstGeom>
          <a:ln w="28575">
            <a:solidFill>
              <a:srgbClr val="F895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FDCE94-BF37-7D09-6507-84274F9FD9AD}"/>
              </a:ext>
            </a:extLst>
          </p:cNvPr>
          <p:cNvGrpSpPr/>
          <p:nvPr/>
        </p:nvGrpSpPr>
        <p:grpSpPr>
          <a:xfrm>
            <a:off x="233754" y="6520013"/>
            <a:ext cx="4169204" cy="3613092"/>
            <a:chOff x="371799" y="1208868"/>
            <a:chExt cx="4169204" cy="36130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2BFCF4-3946-BE30-A366-714C932B5BD6}"/>
                </a:ext>
              </a:extLst>
            </p:cNvPr>
            <p:cNvGrpSpPr/>
            <p:nvPr/>
          </p:nvGrpSpPr>
          <p:grpSpPr>
            <a:xfrm>
              <a:off x="371799" y="1208868"/>
              <a:ext cx="4169204" cy="3613092"/>
              <a:chOff x="371799" y="1208868"/>
              <a:chExt cx="3797084" cy="3671413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EBDA8AF-B4F3-406B-7C28-B0504D0BC4AD}"/>
                  </a:ext>
                </a:extLst>
              </p:cNvPr>
              <p:cNvSpPr/>
              <p:nvPr/>
            </p:nvSpPr>
            <p:spPr>
              <a:xfrm>
                <a:off x="371799" y="1654364"/>
                <a:ext cx="3797084" cy="32259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7F1F379-9E73-4878-1F62-928A8F6925E2}"/>
                  </a:ext>
                </a:extLst>
              </p:cNvPr>
              <p:cNvSpPr/>
              <p:nvPr/>
            </p:nvSpPr>
            <p:spPr>
              <a:xfrm>
                <a:off x="1259561" y="1208868"/>
                <a:ext cx="1977809" cy="1100551"/>
              </a:xfrm>
              <a:prstGeom prst="ellipse">
                <a:avLst/>
              </a:prstGeom>
              <a:solidFill>
                <a:srgbClr val="F8955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UoM</a:t>
                </a:r>
              </a:p>
              <a:p>
                <a:pPr algn="ctr"/>
                <a:r>
                  <a:rPr lang="en-US" dirty="0"/>
                  <a:t>(Greece)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BE37C3-D922-4084-8C58-E59A87AF9C02}"/>
                </a:ext>
              </a:extLst>
            </p:cNvPr>
            <p:cNvSpPr txBox="1"/>
            <p:nvPr/>
          </p:nvSpPr>
          <p:spPr>
            <a:xfrm>
              <a:off x="494787" y="2309419"/>
              <a:ext cx="3844737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Online marketplace that offers consumers a range of products from small local food producers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Testing our labelling interventions in real-life settings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● Integrating AI-based app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HowiBuy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in the system</a:t>
              </a:r>
              <a:endParaRPr lang="en-US" sz="20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43FAD0-3B6E-011B-8BDB-1E8040F29238}"/>
              </a:ext>
            </a:extLst>
          </p:cNvPr>
          <p:cNvCxnSpPr>
            <a:cxnSpLocks/>
            <a:stCxn id="37" idx="2"/>
          </p:cNvCxnSpPr>
          <p:nvPr/>
        </p:nvCxnSpPr>
        <p:spPr>
          <a:xfrm flipH="1" flipV="1">
            <a:off x="12003843" y="6568563"/>
            <a:ext cx="2561693" cy="265301"/>
          </a:xfrm>
          <a:prstGeom prst="straightConnector1">
            <a:avLst/>
          </a:prstGeom>
          <a:ln w="28575">
            <a:solidFill>
              <a:srgbClr val="F895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9C67E4B-AEBA-4FA7-1891-F3E0A761D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36949" y="308110"/>
            <a:ext cx="7890933" cy="1364455"/>
          </a:xfrm>
        </p:spPr>
        <p:txBody>
          <a:bodyPr>
            <a:normAutofit/>
          </a:bodyPr>
          <a:lstStyle/>
          <a:p>
            <a:r>
              <a:rPr lang="en-US" sz="4800" b="1" dirty="0"/>
              <a:t>Pilots</a:t>
            </a:r>
            <a:endParaRPr lang="en-US" sz="41300" dirty="0"/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BC96F478-AEBC-D2EC-7216-36A732EB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641" y="855158"/>
            <a:ext cx="9940326" cy="92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75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teal-greens">
      <a:dk1>
        <a:srgbClr val="275E7C"/>
      </a:dk1>
      <a:lt1>
        <a:srgbClr val="FFFFFF"/>
      </a:lt1>
      <a:dk2>
        <a:srgbClr val="268080"/>
      </a:dk2>
      <a:lt2>
        <a:srgbClr val="D3E398"/>
      </a:lt2>
      <a:accent1>
        <a:srgbClr val="7CBF95"/>
      </a:accent1>
      <a:accent2>
        <a:srgbClr val="D3E398"/>
      </a:accent2>
      <a:accent3>
        <a:srgbClr val="F69560"/>
      </a:accent3>
      <a:accent4>
        <a:srgbClr val="0E4C6D"/>
      </a:accent4>
      <a:accent5>
        <a:srgbClr val="0D7B7D"/>
      </a:accent5>
      <a:accent6>
        <a:srgbClr val="7CBF95"/>
      </a:accent6>
      <a:hlink>
        <a:srgbClr val="0E4C6D"/>
      </a:hlink>
      <a:folHlink>
        <a:srgbClr val="0D7B7D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Helix-PPT_Template-28102024.potx" id="{C4C0B3E2-EE78-4626-BD0B-0F89235EA1BF}" vid="{98FEA7D4-F3C1-4C0C-B7EC-581B2A98260D}"/>
    </a:ext>
  </a:extLst>
</a:theme>
</file>

<file path=ppt/theme/theme2.xml><?xml version="1.0" encoding="utf-8"?>
<a:theme xmlns:a="http://schemas.openxmlformats.org/drawingml/2006/main" name="1_Θέμα του Office">
  <a:themeElements>
    <a:clrScheme name="teal-greens">
      <a:dk1>
        <a:srgbClr val="275E7C"/>
      </a:dk1>
      <a:lt1>
        <a:srgbClr val="FFFFFF"/>
      </a:lt1>
      <a:dk2>
        <a:srgbClr val="268080"/>
      </a:dk2>
      <a:lt2>
        <a:srgbClr val="D3E398"/>
      </a:lt2>
      <a:accent1>
        <a:srgbClr val="7CBF95"/>
      </a:accent1>
      <a:accent2>
        <a:srgbClr val="D3E398"/>
      </a:accent2>
      <a:accent3>
        <a:srgbClr val="F69560"/>
      </a:accent3>
      <a:accent4>
        <a:srgbClr val="0E4C6D"/>
      </a:accent4>
      <a:accent5>
        <a:srgbClr val="0D7B7D"/>
      </a:accent5>
      <a:accent6>
        <a:srgbClr val="7CBF95"/>
      </a:accent6>
      <a:hlink>
        <a:srgbClr val="0E4C6D"/>
      </a:hlink>
      <a:folHlink>
        <a:srgbClr val="0D7B7D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Helix-PPT_Template-23102024.potx" id="{64008F0B-E6B9-4B2B-94BD-3EC4E494958C}" vid="{B4880CD5-F7A9-49C9-BB78-CAFB9C4D79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9cb26d-0e76-4344-8386-c3f9f09c12d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E246FB1A8E246899889776412BE15" ma:contentTypeVersion="11" ma:contentTypeDescription="Create a new document." ma:contentTypeScope="" ma:versionID="26a554d0fb956550ed2ecee06050b0c1">
  <xsd:schema xmlns:xsd="http://www.w3.org/2001/XMLSchema" xmlns:xs="http://www.w3.org/2001/XMLSchema" xmlns:p="http://schemas.microsoft.com/office/2006/metadata/properties" xmlns:ns2="609cb26d-0e76-4344-8386-c3f9f09c12d0" targetNamespace="http://schemas.microsoft.com/office/2006/metadata/properties" ma:root="true" ma:fieldsID="17b7bcf84fdfb0047488016b77218485" ns2:_="">
    <xsd:import namespace="609cb26d-0e76-4344-8386-c3f9f09c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cb26d-0e76-4344-8386-c3f9f09c1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F0C4A-2479-40FF-8DC8-964A611FF10A}">
  <ds:schemaRefs>
    <ds:schemaRef ds:uri="http://schemas.microsoft.com/office/2006/metadata/properties"/>
    <ds:schemaRef ds:uri="http://schemas.microsoft.com/office/infopath/2007/PartnerControls"/>
    <ds:schemaRef ds:uri="609cb26d-0e76-4344-8386-c3f9f09c12d0"/>
  </ds:schemaRefs>
</ds:datastoreItem>
</file>

<file path=customXml/itemProps2.xml><?xml version="1.0" encoding="utf-8"?>
<ds:datastoreItem xmlns:ds="http://schemas.openxmlformats.org/officeDocument/2006/customXml" ds:itemID="{5DF2C2E5-0D08-4CF5-ABD1-71C39EB9E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9cb26d-0e76-4344-8386-c3f9f09c1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41C00-EE34-4F2C-96AB-F593D1C9B8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564</Words>
  <Application>Microsoft Office PowerPoint</Application>
  <PresentationFormat>Custom</PresentationFormat>
  <Paragraphs>80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Roboto Condensed Light</vt:lpstr>
      <vt:lpstr>Symbol</vt:lpstr>
      <vt:lpstr>Wingdings</vt:lpstr>
      <vt:lpstr>Θέμα του Office</vt:lpstr>
      <vt:lpstr>1_Θέμα του Office</vt:lpstr>
      <vt:lpstr>PowerPoint Presentation</vt:lpstr>
      <vt:lpstr>PowerPoint Presentation</vt:lpstr>
      <vt:lpstr>Consortium</vt:lpstr>
      <vt:lpstr>The concept – Consumers’ challenges</vt:lpstr>
      <vt:lpstr>Approach</vt:lpstr>
      <vt:lpstr>Objectives</vt:lpstr>
      <vt:lpstr>Methodology</vt:lpstr>
      <vt:lpstr>Work Plan Overview</vt:lpstr>
      <vt:lpstr>Pilots</vt:lpstr>
      <vt:lpstr>Expected outputs</vt:lpstr>
      <vt:lpstr>Expected outputs</vt:lpstr>
      <vt:lpstr>Thank you for your attention!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Endi Bejtja</cp:lastModifiedBy>
  <cp:revision>31</cp:revision>
  <dcterms:created xsi:type="dcterms:W3CDTF">2024-10-28T12:41:50Z</dcterms:created>
  <dcterms:modified xsi:type="dcterms:W3CDTF">2026-03-10T09:41:46Z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0x01010088CE246FB1A8E246899889776412BE15</vt:lpwstr>
  </property>
</Properties>
</file>